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730" r:id="rId5"/>
  </p:sldMasterIdLst>
  <p:notesMasterIdLst>
    <p:notesMasterId r:id="rId33"/>
  </p:notesMasterIdLst>
  <p:sldIdLst>
    <p:sldId id="337" r:id="rId6"/>
    <p:sldId id="504" r:id="rId7"/>
    <p:sldId id="1213" r:id="rId8"/>
    <p:sldId id="1214" r:id="rId9"/>
    <p:sldId id="1216" r:id="rId10"/>
    <p:sldId id="1217" r:id="rId11"/>
    <p:sldId id="1218" r:id="rId12"/>
    <p:sldId id="1219" r:id="rId13"/>
    <p:sldId id="508" r:id="rId14"/>
    <p:sldId id="1220" r:id="rId15"/>
    <p:sldId id="1221" r:id="rId16"/>
    <p:sldId id="514" r:id="rId17"/>
    <p:sldId id="1211" r:id="rId18"/>
    <p:sldId id="1222" r:id="rId19"/>
    <p:sldId id="1223" r:id="rId20"/>
    <p:sldId id="1224" r:id="rId21"/>
    <p:sldId id="1225" r:id="rId22"/>
    <p:sldId id="1226" r:id="rId23"/>
    <p:sldId id="1227" r:id="rId24"/>
    <p:sldId id="1228" r:id="rId25"/>
    <p:sldId id="1229" r:id="rId26"/>
    <p:sldId id="1230" r:id="rId27"/>
    <p:sldId id="1232" r:id="rId28"/>
    <p:sldId id="1212" r:id="rId29"/>
    <p:sldId id="1231" r:id="rId30"/>
    <p:sldId id="1233" r:id="rId31"/>
    <p:sldId id="1234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4" pos="4883" userDrawn="1">
          <p15:clr>
            <a:srgbClr val="A4A3A4"/>
          </p15:clr>
        </p15:guide>
        <p15:guide id="5" pos="7628" userDrawn="1">
          <p15:clr>
            <a:srgbClr val="A4A3A4"/>
          </p15:clr>
        </p15:guide>
        <p15:guide id="6" pos="4929" userDrawn="1">
          <p15:clr>
            <a:srgbClr val="A4A3A4"/>
          </p15:clr>
        </p15:guide>
        <p15:guide id="7" orient="horz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 Walbeek" initials="TW" lastIdx="1" clrIdx="0">
    <p:extLst>
      <p:ext uri="{19B8F6BF-5375-455C-9EA6-DF929625EA0E}">
        <p15:presenceInfo xmlns:p15="http://schemas.microsoft.com/office/powerpoint/2012/main" userId="3578620bad98d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5C"/>
    <a:srgbClr val="E8E8E8"/>
    <a:srgbClr val="FCAF17"/>
    <a:srgbClr val="FDFFFE"/>
    <a:srgbClr val="EFF1F0"/>
    <a:srgbClr val="D0CECE"/>
    <a:srgbClr val="FFFFFF"/>
    <a:srgbClr val="166F16"/>
    <a:srgbClr val="F5F5F5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71" autoAdjust="0"/>
    <p:restoredTop sz="93814" autoAdjust="0"/>
  </p:normalViewPr>
  <p:slideViewPr>
    <p:cSldViewPr snapToGrid="0" showGuides="1">
      <p:cViewPr varScale="1">
        <p:scale>
          <a:sx n="107" d="100"/>
          <a:sy n="107" d="100"/>
        </p:scale>
        <p:origin x="234" y="120"/>
      </p:cViewPr>
      <p:guideLst>
        <p:guide orient="horz" pos="414"/>
        <p:guide pos="52"/>
        <p:guide pos="4883"/>
        <p:guide pos="7628"/>
        <p:guide pos="4929"/>
        <p:guide orient="horz" pos="42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4B1D-7646-4304-A418-AB3857610BC9}" type="datetimeFigureOut">
              <a:rPr lang="nl-NL" smtClean="0"/>
              <a:t>3-1-2026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D2EA8-A282-4B48-9D2F-04F4C72EBB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82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55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751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speelplan 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troef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♥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♣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mogelijkheden wegwerken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snijden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aftroeven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korte kant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afgooien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hoge kaart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5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speelplan 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troef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♥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♣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mogelijkheden wegwerken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snijden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aftroeven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korte kant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afgooien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hoge kaart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88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speelplan 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troef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♥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♣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mogelijkheden wegwerken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snijden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aftroeven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korte kant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afgooien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hoge kaart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252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speelplan 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troef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♥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♣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FFFFFF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mogelijkheden wegwerken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snijden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aftroeven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korte kant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afgooien</a:t>
            </a:r>
            <a:b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hoge kaart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800" b="0" i="0" u="none" strike="noStrike" kern="1200" dirty="0">
                <a:solidFill>
                  <a:srgbClr val="000000"/>
                </a:solidFill>
                <a:effectLst/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 </a:t>
            </a:r>
            <a:endParaRPr lang="nl-NL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9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41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759493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89186" y="6418034"/>
            <a:ext cx="3181801" cy="43996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89589548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291801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019604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832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85458" y="615296"/>
            <a:ext cx="11985529" cy="2918017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2515" y="1019604"/>
            <a:ext cx="1731414" cy="2109399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053A0F3-6E22-4A30-B3C8-448E79544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6" y="3717524"/>
            <a:ext cx="4622241" cy="2743566"/>
          </a:xfrm>
        </p:spPr>
        <p:txBody>
          <a:bodyPr/>
          <a:lstStyle>
            <a:lvl1pPr>
              <a:buClr>
                <a:srgbClr val="33335C"/>
              </a:buClr>
              <a:defRPr sz="2400"/>
            </a:lvl1pPr>
            <a:lvl2pPr marL="725488" indent="-363538">
              <a:spcBef>
                <a:spcPts val="600"/>
              </a:spcBef>
              <a:buClr>
                <a:srgbClr val="33335C"/>
              </a:buClr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buClr>
                <a:srgbClr val="33335C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3579683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-1" y="1278640"/>
            <a:ext cx="12192001" cy="249342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txBody>
          <a:bodyPr wrap="none" anchor="ctr"/>
          <a:lstStyle/>
          <a:p>
            <a:endParaRPr lang="nl-NL" sz="4800" b="1" dirty="0">
              <a:solidFill>
                <a:srgbClr val="C40D0F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0" y="6351589"/>
            <a:ext cx="39100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 err="1">
                <a:solidFill>
                  <a:srgbClr val="9D9EA0"/>
                </a:solidFill>
              </a:rPr>
              <a:t>vormgeving</a:t>
            </a:r>
            <a:r>
              <a:rPr lang="en-US" sz="2200" i="1" dirty="0">
                <a:solidFill>
                  <a:srgbClr val="9D9EA0"/>
                </a:solidFill>
              </a:rPr>
              <a:t>: Ton </a:t>
            </a:r>
            <a:r>
              <a:rPr lang="en-US" sz="2200" i="1" dirty="0" err="1">
                <a:solidFill>
                  <a:srgbClr val="9D9EA0"/>
                </a:solidFill>
              </a:rPr>
              <a:t>Walbeek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689138" y="6339470"/>
            <a:ext cx="41569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200" i="1" dirty="0">
                <a:solidFill>
                  <a:srgbClr val="9D9EA0"/>
                </a:solidFill>
              </a:rPr>
              <a:t>© </a:t>
            </a:r>
            <a:r>
              <a:rPr lang="en-US" sz="2200" i="1" dirty="0" err="1">
                <a:solidFill>
                  <a:srgbClr val="9D9EA0"/>
                </a:solidFill>
              </a:rPr>
              <a:t>Nederlandse</a:t>
            </a:r>
            <a:r>
              <a:rPr lang="en-US" sz="2200" i="1" dirty="0">
                <a:solidFill>
                  <a:srgbClr val="9D9EA0"/>
                </a:solidFill>
              </a:rPr>
              <a:t> Bridge Bond</a:t>
            </a:r>
            <a:endParaRPr lang="nl-NL" sz="2200" i="1" dirty="0">
              <a:solidFill>
                <a:srgbClr val="9D9EA0"/>
              </a:solidFill>
            </a:endParaRPr>
          </a:p>
        </p:txBody>
      </p:sp>
      <p:sp>
        <p:nvSpPr>
          <p:cNvPr id="12" name="Ovaal 11"/>
          <p:cNvSpPr/>
          <p:nvPr userDrawn="1"/>
        </p:nvSpPr>
        <p:spPr bwMode="auto">
          <a:xfrm>
            <a:off x="8976320" y="2367831"/>
            <a:ext cx="3072341" cy="2088232"/>
          </a:xfrm>
          <a:prstGeom prst="ellipse">
            <a:avLst/>
          </a:prstGeom>
          <a:solidFill>
            <a:srgbClr val="D67C1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 sz="2400" kern="0" dirty="0">
              <a:solidFill>
                <a:srgbClr val="FFFFFF"/>
              </a:solidFill>
            </a:endParaRPr>
          </a:p>
        </p:txBody>
      </p:sp>
      <p:sp>
        <p:nvSpPr>
          <p:cNvPr id="13" name="Ondertitel 1"/>
          <p:cNvSpPr txBox="1">
            <a:spLocks/>
          </p:cNvSpPr>
          <p:nvPr userDrawn="1"/>
        </p:nvSpPr>
        <p:spPr bwMode="auto">
          <a:xfrm>
            <a:off x="1419083" y="1412776"/>
            <a:ext cx="9889099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algn="ctr"/>
            <a:r>
              <a:rPr lang="nl-NL" sz="8800" b="1" kern="0" dirty="0">
                <a:solidFill>
                  <a:srgbClr val="FFFFFF"/>
                </a:solidFill>
                <a:latin typeface="Segoe Print" panose="02000600000000000000" pitchFamily="2" charset="0"/>
              </a:rPr>
              <a:t>Start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4595360" y="2376547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met bridge 2 </a:t>
            </a:r>
          </a:p>
        </p:txBody>
      </p:sp>
      <p:sp>
        <p:nvSpPr>
          <p:cNvPr id="17" name="Tekstvak 16"/>
          <p:cNvSpPr txBox="1"/>
          <p:nvPr userDrawn="1"/>
        </p:nvSpPr>
        <p:spPr>
          <a:xfrm>
            <a:off x="879696" y="3316228"/>
            <a:ext cx="467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000" i="1" dirty="0">
                <a:solidFill>
                  <a:srgbClr val="FFFFFF"/>
                </a:solidFill>
              </a:rPr>
              <a:t>Jacques Barendregt en Koos Vrieze</a:t>
            </a:r>
          </a:p>
        </p:txBody>
      </p:sp>
      <p:pic>
        <p:nvPicPr>
          <p:cNvPr id="11" name="Picture 2" descr="C:\Users\Gebruiker\Documents\Bridge\Start met Bridge 1\LOGO NBB Slogan_onder_startmetbridge2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93" y="56168"/>
            <a:ext cx="2478653" cy="11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030B883-6B73-4818-B08B-305A33104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188640"/>
            <a:ext cx="2514368" cy="1911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2830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-18628"/>
            <a:ext cx="12192000" cy="567308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" y="1195388"/>
            <a:ext cx="5729817" cy="4525962"/>
          </a:xfrm>
        </p:spPr>
        <p:txBody>
          <a:bodyPr/>
          <a:lstStyle>
            <a:lvl1pPr>
              <a:buClr>
                <a:srgbClr val="33335C"/>
              </a:buClr>
              <a:defRPr sz="2400"/>
            </a:lvl1pPr>
            <a:lvl2pPr marL="725488" indent="-363538">
              <a:spcBef>
                <a:spcPts val="600"/>
              </a:spcBef>
              <a:buClr>
                <a:srgbClr val="33335C"/>
              </a:buClr>
              <a:tabLst>
                <a:tab pos="725488" algn="l"/>
              </a:tabLst>
              <a:defRPr sz="2200"/>
            </a:lvl2pPr>
            <a:lvl3pPr marL="1071563" indent="-346075">
              <a:spcBef>
                <a:spcPts val="600"/>
              </a:spcBef>
              <a:buClr>
                <a:srgbClr val="33335C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171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17888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4211" y="6330515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87708" y="6326665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1469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046193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84322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73543554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610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D867F-7C04-4805-B3E2-C4FE37CF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278638"/>
            <a:ext cx="12192000" cy="2523725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60370D1-D8E4-4904-ADC4-CB7A4426BC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8395" y="6134783"/>
            <a:ext cx="3873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 err="1">
                <a:solidFill>
                  <a:srgbClr val="9D9EA0"/>
                </a:solidFill>
              </a:rPr>
              <a:t>vormgeving</a:t>
            </a:r>
            <a:r>
              <a:rPr lang="en-US" i="1" dirty="0">
                <a:solidFill>
                  <a:srgbClr val="9D9EA0"/>
                </a:solidFill>
              </a:rPr>
              <a:t>: Ton </a:t>
            </a:r>
            <a:r>
              <a:rPr lang="en-US" i="1" dirty="0" err="1">
                <a:solidFill>
                  <a:srgbClr val="9D9EA0"/>
                </a:solidFill>
              </a:rPr>
              <a:t>Walbeek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186F7085-2C7E-4CCE-92C4-11C0D8B8F4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56972" y="6134783"/>
            <a:ext cx="273985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i="1" dirty="0">
                <a:solidFill>
                  <a:srgbClr val="9D9EA0"/>
                </a:solidFill>
              </a:rPr>
              <a:t>Drijverbridge.com</a:t>
            </a:r>
            <a:endParaRPr lang="nl-NL" i="1" dirty="0">
              <a:solidFill>
                <a:srgbClr val="9D9EA0"/>
              </a:solidFill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5070BC2-2015-4916-A20E-452B4724F0AB}"/>
              </a:ext>
            </a:extLst>
          </p:cNvPr>
          <p:cNvSpPr/>
          <p:nvPr userDrawn="1"/>
        </p:nvSpPr>
        <p:spPr>
          <a:xfrm>
            <a:off x="0" y="0"/>
            <a:ext cx="12191999" cy="649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589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8236890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402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3498665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3317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54486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5731" y="2601818"/>
            <a:ext cx="1731414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42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215008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89" y="4313589"/>
            <a:ext cx="4016523" cy="2391073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1D71159-BB31-489D-A4BB-790A8BB8238A}"/>
              </a:ext>
            </a:extLst>
          </p:cNvPr>
          <p:cNvSpPr/>
          <p:nvPr userDrawn="1"/>
        </p:nvSpPr>
        <p:spPr bwMode="auto">
          <a:xfrm>
            <a:off x="196553" y="677631"/>
            <a:ext cx="11716284" cy="3472825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770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165446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0" y="548680"/>
            <a:ext cx="6961239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1245" y="2601818"/>
            <a:ext cx="1731414" cy="2109399"/>
          </a:xfrm>
          <a:prstGeom prst="rect">
            <a:avLst/>
          </a:prstGeom>
        </p:spPr>
      </p:pic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26433946-5E91-4326-8C97-EBA401B1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3468" y="617046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222641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0905714"/>
              </p:ext>
            </p:extLst>
          </p:nvPr>
        </p:nvGraphicFramePr>
        <p:xfrm>
          <a:off x="266585" y="1506280"/>
          <a:ext cx="3753370" cy="1001967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428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2450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79094625"/>
              </p:ext>
            </p:extLst>
          </p:nvPr>
        </p:nvGraphicFramePr>
        <p:xfrm>
          <a:off x="271028" y="1190495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69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3675574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nl-NL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805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EB056D4E-2D31-448A-82FC-50048CFF045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585" y="3428863"/>
            <a:ext cx="4110527" cy="2011437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3E78D6-B157-44C5-A619-602839CA11A9}"/>
              </a:ext>
            </a:extLst>
          </p:cNvPr>
          <p:cNvSpPr/>
          <p:nvPr userDrawn="1"/>
        </p:nvSpPr>
        <p:spPr bwMode="auto">
          <a:xfrm>
            <a:off x="92450" y="585664"/>
            <a:ext cx="12007100" cy="2843336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20548EB-6BB7-4052-B1D9-95E598E9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82" y="0"/>
            <a:ext cx="11747618" cy="512747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D6FDAF33-D18C-4B6C-8A86-8D6C09AB8AD0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0636862"/>
              </p:ext>
            </p:extLst>
          </p:nvPr>
        </p:nvGraphicFramePr>
        <p:xfrm>
          <a:off x="266585" y="868581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043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14611" y="548680"/>
            <a:ext cx="7001114" cy="6300773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3585" y="2845381"/>
            <a:ext cx="1401426" cy="17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75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9" y="1071716"/>
            <a:ext cx="4771028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8293E1-E4BB-4C32-99A7-55B59174A1B3}"/>
              </a:ext>
            </a:extLst>
          </p:cNvPr>
          <p:cNvSpPr/>
          <p:nvPr userDrawn="1"/>
        </p:nvSpPr>
        <p:spPr bwMode="auto">
          <a:xfrm>
            <a:off x="5189599" y="668760"/>
            <a:ext cx="6626943" cy="4906298"/>
          </a:xfrm>
          <a:prstGeom prst="rect">
            <a:avLst/>
          </a:prstGeom>
          <a:solidFill>
            <a:srgbClr val="C7C7C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000" dirty="0">
              <a:solidFill>
                <a:srgbClr val="00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405D606-9EC4-4214-8A86-6995B174E9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00480" y="2509598"/>
            <a:ext cx="1005180" cy="12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27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prstGeom prst="rect">
            <a:avLst/>
          </a:prstGeom>
        </p:spPr>
        <p:txBody>
          <a:bodyPr anchor="ctr"/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9893146-489A-44A8-A959-EBDE1BFE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5" y="548680"/>
            <a:ext cx="4016523" cy="4351338"/>
          </a:xfrm>
        </p:spPr>
        <p:txBody>
          <a:bodyPr/>
          <a:lstStyle>
            <a:lvl1pPr>
              <a:lnSpc>
                <a:spcPct val="110000"/>
              </a:lnSpc>
              <a:buClr>
                <a:srgbClr val="33335C"/>
              </a:buClr>
              <a:defRPr sz="2400"/>
            </a:lvl1pPr>
            <a:lvl2pPr>
              <a:lnSpc>
                <a:spcPct val="110000"/>
              </a:lnSpc>
              <a:buClr>
                <a:srgbClr val="33335C"/>
              </a:buClr>
              <a:defRPr sz="2200"/>
            </a:lvl2pPr>
            <a:lvl3pPr>
              <a:lnSpc>
                <a:spcPct val="110000"/>
              </a:lnSpc>
              <a:buClr>
                <a:srgbClr val="33335C"/>
              </a:buClr>
              <a:defRPr sz="2000"/>
            </a:lvl3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D059FE-B9AD-4CCF-AF49-B0EE227003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4080" y="6369283"/>
            <a:ext cx="3181801" cy="4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08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709" r:id="rId7"/>
    <p:sldLayoutId id="2147483748" r:id="rId8"/>
    <p:sldLayoutId id="2147483724" r:id="rId9"/>
    <p:sldLayoutId id="2147483728" r:id="rId10"/>
    <p:sldLayoutId id="2147483723" r:id="rId11"/>
    <p:sldLayoutId id="2147483729" r:id="rId12"/>
    <p:sldLayoutId id="2147483755" r:id="rId13"/>
    <p:sldLayoutId id="2147483742" r:id="rId14"/>
    <p:sldLayoutId id="2147483743" r:id="rId15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33335C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33335C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33335C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png"/><Relationship Id="rId5" Type="http://schemas.openxmlformats.org/officeDocument/2006/relationships/image" Target="../media/image33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3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3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268294" y="2951946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kern="0" dirty="0">
                <a:solidFill>
                  <a:srgbClr val="FFFFFF"/>
                </a:solidFill>
              </a:rPr>
              <a:t>Hoofdstuk </a:t>
            </a:r>
          </a:p>
          <a:p>
            <a:pPr algn="ctr"/>
            <a:r>
              <a:rPr lang="nl-NL" sz="2800" kern="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553742" y="4077073"/>
            <a:ext cx="742257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lvl="0" eaLnBrk="0" hangingPunct="0">
              <a:lnSpc>
                <a:spcPct val="90000"/>
              </a:lnSpc>
              <a:spcBef>
                <a:spcPct val="40000"/>
              </a:spcBef>
              <a:buClr>
                <a:srgbClr val="33335C"/>
              </a:buClr>
            </a:pPr>
            <a:r>
              <a:rPr lang="nl-NL" sz="2400" kern="0" dirty="0">
                <a:solidFill>
                  <a:srgbClr val="000000"/>
                </a:solidFill>
              </a:rPr>
              <a:t>Speelplan troefcontract</a:t>
            </a:r>
          </a:p>
        </p:txBody>
      </p:sp>
    </p:spTree>
    <p:extLst>
      <p:ext uri="{BB962C8B-B14F-4D97-AF65-F5344CB8AC3E}">
        <p14:creationId xmlns:p14="http://schemas.microsoft.com/office/powerpoint/2010/main" val="21240976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2550AA7E-A532-429A-802B-3E621EF8E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17" y="595561"/>
            <a:ext cx="4383404" cy="3529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</a:t>
            </a:r>
            <a:r>
              <a:rPr lang="nl-NL" dirty="0"/>
              <a:t>rliezers tellen (5) Zuid 4</a:t>
            </a:r>
            <a:r>
              <a:rPr lang="nl-NL" dirty="0">
                <a:sym typeface="Symbol" panose="05050102010706020507" pitchFamily="18" charset="2"/>
              </a:rPr>
              <a:t>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821" y="4011996"/>
            <a:ext cx="3088956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contract OK</a:t>
            </a:r>
          </a:p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wegwerken? 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geen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Wingdings" panose="05000000000000000000" pitchFamily="2" charset="2"/>
            </a:endParaRPr>
          </a:p>
          <a:p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D99B22-6107-45FA-B417-B7525DAC14D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1866" y="4747093"/>
            <a:ext cx="6295382" cy="188322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CC2D3E4-F080-4F47-BEAB-494BC4F0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4778" y="640895"/>
            <a:ext cx="6412470" cy="19399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368FF9D-DFF4-4CE8-9BA0-97F836C3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99" y="2820401"/>
            <a:ext cx="1080120" cy="16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5788D8B-F7D6-4B28-AFEF-7E5C79AD92C3}"/>
              </a:ext>
            </a:extLst>
          </p:cNvPr>
          <p:cNvSpPr txBox="1"/>
          <p:nvPr/>
        </p:nvSpPr>
        <p:spPr>
          <a:xfrm>
            <a:off x="2468632" y="125629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AB33DF-D43B-4EC2-99BD-8CB4AC72BA3C}"/>
              </a:ext>
            </a:extLst>
          </p:cNvPr>
          <p:cNvSpPr txBox="1"/>
          <p:nvPr/>
        </p:nvSpPr>
        <p:spPr>
          <a:xfrm>
            <a:off x="3633699" y="12562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E77451-3AFD-46FF-8479-447621EE2406}"/>
              </a:ext>
            </a:extLst>
          </p:cNvPr>
          <p:cNvSpPr txBox="1"/>
          <p:nvPr/>
        </p:nvSpPr>
        <p:spPr>
          <a:xfrm>
            <a:off x="4272271" y="1256293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180EDC1-6B59-4AD0-A778-248A4D5C3CFE}"/>
              </a:ext>
            </a:extLst>
          </p:cNvPr>
          <p:cNvSpPr txBox="1"/>
          <p:nvPr/>
        </p:nvSpPr>
        <p:spPr>
          <a:xfrm>
            <a:off x="3088118" y="12562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7193127" y="4125451"/>
            <a:ext cx="3635375" cy="50186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Begin met troeftrekken</a:t>
            </a:r>
          </a:p>
        </p:txBody>
      </p:sp>
    </p:spTree>
    <p:extLst>
      <p:ext uri="{BB962C8B-B14F-4D97-AF65-F5344CB8AC3E}">
        <p14:creationId xmlns:p14="http://schemas.microsoft.com/office/powerpoint/2010/main" val="420128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834E4197-D37E-48FF-9EDD-8889613B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8" y="548680"/>
            <a:ext cx="4383404" cy="3529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</a:t>
            </a:r>
            <a:r>
              <a:rPr lang="nl-NL" dirty="0"/>
              <a:t>rliezers tellen (6) Zuid 4</a:t>
            </a:r>
            <a:r>
              <a:rPr lang="nl-NL" dirty="0">
                <a:sym typeface="Symbol" panose="05050102010706020507" pitchFamily="18" charset="2"/>
              </a:rPr>
              <a:t>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95" y="4011996"/>
            <a:ext cx="4184225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verliezer wegwerken</a:t>
            </a:r>
          </a:p>
          <a:p>
            <a:pPr lvl="2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9 </a:t>
            </a:r>
            <a:r>
              <a:rPr lang="nl-NL" dirty="0">
                <a:sym typeface="Wingdings" panose="05000000000000000000" pitchFamily="2" charset="2"/>
              </a:rPr>
              <a:t>introeven in dummy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5788D8B-F7D6-4B28-AFEF-7E5C79AD92C3}"/>
              </a:ext>
            </a:extLst>
          </p:cNvPr>
          <p:cNvSpPr txBox="1"/>
          <p:nvPr/>
        </p:nvSpPr>
        <p:spPr>
          <a:xfrm>
            <a:off x="2426137" y="1256295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FAB33DF-D43B-4EC2-99BD-8CB4AC72BA3C}"/>
              </a:ext>
            </a:extLst>
          </p:cNvPr>
          <p:cNvSpPr txBox="1"/>
          <p:nvPr/>
        </p:nvSpPr>
        <p:spPr>
          <a:xfrm>
            <a:off x="3591204" y="12562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EE77451-3AFD-46FF-8479-447621EE2406}"/>
              </a:ext>
            </a:extLst>
          </p:cNvPr>
          <p:cNvSpPr txBox="1"/>
          <p:nvPr/>
        </p:nvSpPr>
        <p:spPr>
          <a:xfrm>
            <a:off x="4229776" y="1256293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180EDC1-6B59-4AD0-A778-248A4D5C3CFE}"/>
              </a:ext>
            </a:extLst>
          </p:cNvPr>
          <p:cNvSpPr txBox="1"/>
          <p:nvPr/>
        </p:nvSpPr>
        <p:spPr>
          <a:xfrm>
            <a:off x="3045623" y="125629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7193127" y="3848519"/>
            <a:ext cx="3635375" cy="778792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Stel troeftrekken uit</a:t>
            </a:r>
          </a:p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Begin met klaveren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045E6DF5-E801-440E-8CF3-2FFE58FABE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028" y="666435"/>
            <a:ext cx="6330479" cy="193998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B2250E4-B88E-464A-A59D-ECAE062E97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9988" y="4717746"/>
            <a:ext cx="6453369" cy="199118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E1F87568-0B97-441E-A266-0F80232E5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13" y="2724176"/>
            <a:ext cx="1080120" cy="167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21BABA5-F94E-4823-BCAD-E9DAEDA34667}"/>
              </a:ext>
            </a:extLst>
          </p:cNvPr>
          <p:cNvSpPr txBox="1"/>
          <p:nvPr/>
        </p:nvSpPr>
        <p:spPr>
          <a:xfrm>
            <a:off x="4229776" y="272417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9341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3DE71-8655-4E42-A3BD-871F2F5F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wegwerken</a:t>
            </a:r>
          </a:p>
        </p:txBody>
      </p:sp>
      <p:sp>
        <p:nvSpPr>
          <p:cNvPr id="5" name="Afgeronde rechthoek 15">
            <a:extLst>
              <a:ext uri="{FF2B5EF4-FFF2-40B4-BE49-F238E27FC236}">
                <a16:creationId xmlns:a16="http://schemas.microsoft.com/office/drawing/2014/main" id="{86E96877-FDD6-4BFD-B5A7-13B67C9E6B78}"/>
              </a:ext>
            </a:extLst>
          </p:cNvPr>
          <p:cNvSpPr/>
          <p:nvPr/>
        </p:nvSpPr>
        <p:spPr bwMode="auto">
          <a:xfrm>
            <a:off x="2108993" y="1067305"/>
            <a:ext cx="3193577" cy="1037231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33335C"/>
                </a:solidFill>
                <a:latin typeface="Verdana" pitchFamily="34" charset="0"/>
                <a:cs typeface="Arial" charset="0"/>
              </a:rPr>
              <a:t>wegwerken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33335C"/>
                </a:solidFill>
              </a:rPr>
              <a:t>verliezers</a:t>
            </a:r>
            <a:endParaRPr lang="nl-NL" sz="3200" b="1" dirty="0">
              <a:solidFill>
                <a:srgbClr val="33335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Gebogen PIJL-OMHOOG 16">
            <a:extLst>
              <a:ext uri="{FF2B5EF4-FFF2-40B4-BE49-F238E27FC236}">
                <a16:creationId xmlns:a16="http://schemas.microsoft.com/office/drawing/2014/main" id="{1C773070-20E1-442C-8321-5CD4AAEE58A7}"/>
              </a:ext>
            </a:extLst>
          </p:cNvPr>
          <p:cNvSpPr/>
          <p:nvPr/>
        </p:nvSpPr>
        <p:spPr bwMode="auto">
          <a:xfrm rot="5400000">
            <a:off x="3379059" y="2286000"/>
            <a:ext cx="1296541" cy="968991"/>
          </a:xfrm>
          <a:prstGeom prst="bentUp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7" name="Afgeronde rechthoek 18">
            <a:extLst>
              <a:ext uri="{FF2B5EF4-FFF2-40B4-BE49-F238E27FC236}">
                <a16:creationId xmlns:a16="http://schemas.microsoft.com/office/drawing/2014/main" id="{4551DD16-DD18-4B52-BC18-83D965D1602D}"/>
              </a:ext>
            </a:extLst>
          </p:cNvPr>
          <p:cNvSpPr/>
          <p:nvPr/>
        </p:nvSpPr>
        <p:spPr bwMode="auto">
          <a:xfrm>
            <a:off x="4511824" y="2770495"/>
            <a:ext cx="4392488" cy="873461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33335C"/>
              </a:buClr>
              <a:buFont typeface="+mj-lt"/>
              <a:buAutoNum type="arabicPeriod"/>
            </a:pPr>
            <a:r>
              <a:rPr lang="nl-NL" sz="2400" dirty="0">
                <a:latin typeface="Verdana" pitchFamily="34" charset="0"/>
                <a:cs typeface="Arial" charset="0"/>
              </a:rPr>
              <a:t>in de kleur zelf (nemen van een snit)</a:t>
            </a:r>
            <a:endParaRPr lang="nl-NL" sz="2400" dirty="0"/>
          </a:p>
        </p:txBody>
      </p:sp>
      <p:sp>
        <p:nvSpPr>
          <p:cNvPr id="8" name="Gebogen PIJL-OMHOOG 19">
            <a:extLst>
              <a:ext uri="{FF2B5EF4-FFF2-40B4-BE49-F238E27FC236}">
                <a16:creationId xmlns:a16="http://schemas.microsoft.com/office/drawing/2014/main" id="{D02A131A-5FB6-4052-BD56-1629B60B97C9}"/>
              </a:ext>
            </a:extLst>
          </p:cNvPr>
          <p:cNvSpPr/>
          <p:nvPr/>
        </p:nvSpPr>
        <p:spPr bwMode="auto">
          <a:xfrm rot="5400000">
            <a:off x="3379059" y="3452896"/>
            <a:ext cx="1296541" cy="968991"/>
          </a:xfrm>
          <a:prstGeom prst="bentUp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9" name="Afgeronde rechthoek 20">
            <a:extLst>
              <a:ext uri="{FF2B5EF4-FFF2-40B4-BE49-F238E27FC236}">
                <a16:creationId xmlns:a16="http://schemas.microsoft.com/office/drawing/2014/main" id="{D7EEF7D6-8947-489D-BB5E-9F508C39599E}"/>
              </a:ext>
            </a:extLst>
          </p:cNvPr>
          <p:cNvSpPr/>
          <p:nvPr/>
        </p:nvSpPr>
        <p:spPr bwMode="auto">
          <a:xfrm>
            <a:off x="4511823" y="3937391"/>
            <a:ext cx="4392488" cy="873461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rgbClr val="33335C"/>
              </a:buClr>
              <a:buFont typeface="+mj-lt"/>
              <a:buAutoNum type="arabicPeriod" startAt="2"/>
            </a:pPr>
            <a:r>
              <a:rPr lang="nl-NL" sz="2400" dirty="0" err="1"/>
              <a:t>introevers</a:t>
            </a:r>
            <a:r>
              <a:rPr lang="nl-NL" sz="2400" dirty="0"/>
              <a:t> aan de ‘korte’ kant</a:t>
            </a:r>
          </a:p>
        </p:txBody>
      </p:sp>
      <p:sp>
        <p:nvSpPr>
          <p:cNvPr id="10" name="Gebogen PIJL-OMHOOG 21">
            <a:extLst>
              <a:ext uri="{FF2B5EF4-FFF2-40B4-BE49-F238E27FC236}">
                <a16:creationId xmlns:a16="http://schemas.microsoft.com/office/drawing/2014/main" id="{1F4D6B9D-EDB5-4437-BD2E-792B361392EB}"/>
              </a:ext>
            </a:extLst>
          </p:cNvPr>
          <p:cNvSpPr/>
          <p:nvPr/>
        </p:nvSpPr>
        <p:spPr bwMode="auto">
          <a:xfrm rot="5400000">
            <a:off x="3379059" y="4619800"/>
            <a:ext cx="1296541" cy="968991"/>
          </a:xfrm>
          <a:prstGeom prst="bentUp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11" name="Afgeronde rechthoek 22">
            <a:extLst>
              <a:ext uri="{FF2B5EF4-FFF2-40B4-BE49-F238E27FC236}">
                <a16:creationId xmlns:a16="http://schemas.microsoft.com/office/drawing/2014/main" id="{E4D5A6D9-3537-4F19-A0F5-D4B6AD8A9D56}"/>
              </a:ext>
            </a:extLst>
          </p:cNvPr>
          <p:cNvSpPr/>
          <p:nvPr/>
        </p:nvSpPr>
        <p:spPr bwMode="auto">
          <a:xfrm>
            <a:off x="4511824" y="5104295"/>
            <a:ext cx="4392487" cy="873461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indent="-457200">
              <a:buClr>
                <a:srgbClr val="33335C"/>
              </a:buClr>
              <a:buFont typeface="+mj-lt"/>
              <a:buAutoNum type="arabicPeriod" startAt="3"/>
            </a:pPr>
            <a:r>
              <a:rPr lang="nl-NL" sz="2400" dirty="0"/>
              <a:t>op hoge kaarten in andere hand</a:t>
            </a:r>
          </a:p>
        </p:txBody>
      </p:sp>
    </p:spTree>
    <p:extLst>
      <p:ext uri="{BB962C8B-B14F-4D97-AF65-F5344CB8AC3E}">
        <p14:creationId xmlns:p14="http://schemas.microsoft.com/office/powerpoint/2010/main" val="3041450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C976A-3BDA-40C3-BBC7-181C72C9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Prioriteit bij troefspel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A0FE095-001A-4CA8-BAD8-A7AC118E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204370"/>
            <a:ext cx="2663825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9C4E80B1-7427-44EA-8958-AA90F5CA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833" y="1124745"/>
            <a:ext cx="5832476" cy="1958975"/>
          </a:xfrm>
          <a:prstGeom prst="wedgeRoundRectCallout">
            <a:avLst>
              <a:gd name="adj1" fmla="val -54912"/>
              <a:gd name="adj2" fmla="val 92708"/>
              <a:gd name="adj3" fmla="val 16667"/>
            </a:avLst>
          </a:prstGeom>
          <a:solidFill>
            <a:srgbClr val="EFF1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nl-NL" sz="2600" i="1" kern="0" dirty="0">
                <a:solidFill>
                  <a:srgbClr val="33335C"/>
                </a:solidFill>
              </a:rPr>
              <a:t>Meestal eerst troeftrekken</a:t>
            </a:r>
            <a:br>
              <a:rPr lang="nl-NL" sz="2600" i="1" kern="0" dirty="0">
                <a:solidFill>
                  <a:srgbClr val="33335C"/>
                </a:solidFill>
              </a:rPr>
            </a:br>
            <a:endParaRPr lang="nl-NL" sz="2600" i="1" kern="0" dirty="0">
              <a:solidFill>
                <a:srgbClr val="33335C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nl-NL" sz="2600" i="1" kern="0" dirty="0">
                <a:solidFill>
                  <a:srgbClr val="33335C"/>
                </a:solidFill>
              </a:rPr>
              <a:t>Soms: troeftrekken uitstellen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nl-NL" sz="2600" i="1" kern="0" dirty="0" err="1">
                <a:solidFill>
                  <a:srgbClr val="33335C"/>
                </a:solidFill>
              </a:rPr>
              <a:t>introever</a:t>
            </a:r>
            <a:r>
              <a:rPr lang="nl-NL" sz="2600" i="1" kern="0" dirty="0">
                <a:solidFill>
                  <a:srgbClr val="33335C"/>
                </a:solidFill>
              </a:rPr>
              <a:t> in de ‘korte hand’</a:t>
            </a:r>
          </a:p>
        </p:txBody>
      </p:sp>
      <p:sp>
        <p:nvSpPr>
          <p:cNvPr id="10" name="Afgeronde rechthoek 14">
            <a:extLst>
              <a:ext uri="{FF2B5EF4-FFF2-40B4-BE49-F238E27FC236}">
                <a16:creationId xmlns:a16="http://schemas.microsoft.com/office/drawing/2014/main" id="{E6B7262C-5A2C-43A3-AAF0-CB5FAA6DADD8}"/>
              </a:ext>
            </a:extLst>
          </p:cNvPr>
          <p:cNvSpPr/>
          <p:nvPr/>
        </p:nvSpPr>
        <p:spPr bwMode="auto">
          <a:xfrm>
            <a:off x="5303913" y="3644099"/>
            <a:ext cx="5256584" cy="2665222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buClr>
                <a:srgbClr val="C40D0F"/>
              </a:buClr>
            </a:pPr>
            <a:r>
              <a:rPr lang="nl-NL" sz="2200" b="1" dirty="0"/>
              <a:t>Troeftrekken uitstellen:</a:t>
            </a:r>
          </a:p>
          <a:p>
            <a:pPr marL="361950" indent="-361950" defTabSz="714375">
              <a:buClr>
                <a:srgbClr val="33335C"/>
              </a:buClr>
              <a:buFont typeface="Wingdings" pitchFamily="2" charset="2"/>
              <a:buChar char="§"/>
            </a:pPr>
            <a:r>
              <a:rPr lang="nl-NL" sz="2200" dirty="0">
                <a:sym typeface="Symbol" pitchFamily="18" charset="2"/>
              </a:rPr>
              <a:t>als het wegwerken van een verliezer in de korte hand door in te troeven haast heeft</a:t>
            </a:r>
          </a:p>
          <a:p>
            <a:pPr marL="361950" indent="-361950" defTabSz="714375">
              <a:buClr>
                <a:srgbClr val="33335C"/>
              </a:buClr>
              <a:buFont typeface="Wingdings" pitchFamily="2" charset="2"/>
              <a:buChar char="§"/>
            </a:pPr>
            <a:r>
              <a:rPr lang="nl-NL" sz="2200" dirty="0">
                <a:sym typeface="Symbol" pitchFamily="18" charset="2"/>
              </a:rPr>
              <a:t>of als eerst een verliezer op een hoge kaart moet worden weggewerkt</a:t>
            </a:r>
          </a:p>
        </p:txBody>
      </p:sp>
    </p:spTree>
    <p:extLst>
      <p:ext uri="{BB962C8B-B14F-4D97-AF65-F5344CB8AC3E}">
        <p14:creationId xmlns:p14="http://schemas.microsoft.com/office/powerpoint/2010/main" val="252019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 leider in ♠-contract: Verliezers wegwerken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hartenverliezers?</a:t>
            </a:r>
          </a:p>
          <a:p>
            <a:pPr lvl="1"/>
            <a:r>
              <a:rPr lang="nl-NL" dirty="0">
                <a:sym typeface="Symbol"/>
              </a:rPr>
              <a:t>1</a:t>
            </a:r>
          </a:p>
          <a:p>
            <a:r>
              <a:rPr lang="nl-NL" dirty="0">
                <a:sym typeface="Symbol"/>
              </a:rPr>
              <a:t>Hoe wegwerken?</a:t>
            </a:r>
          </a:p>
          <a:p>
            <a:pPr lvl="1"/>
            <a:r>
              <a:rPr lang="nl-NL" dirty="0">
                <a:solidFill>
                  <a:srgbClr val="FF0000"/>
                </a:solidFill>
                <a:sym typeface="Symbol"/>
              </a:rPr>
              <a:t></a:t>
            </a:r>
            <a:r>
              <a:rPr lang="nl-NL" dirty="0">
                <a:sym typeface="Symbol"/>
              </a:rPr>
              <a:t>2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F0000"/>
                </a:solidFill>
                <a:sym typeface="Symbol"/>
              </a:rPr>
              <a:t></a:t>
            </a:r>
            <a:r>
              <a:rPr lang="nl-NL" dirty="0">
                <a:sym typeface="Symbol"/>
              </a:rPr>
              <a:t>V (snit op </a:t>
            </a:r>
            <a:r>
              <a:rPr lang="nl-NL" dirty="0">
                <a:solidFill>
                  <a:srgbClr val="FF0000"/>
                </a:solidFill>
                <a:sym typeface="Symbol"/>
              </a:rPr>
              <a:t></a:t>
            </a:r>
            <a:r>
              <a:rPr lang="nl-NL" dirty="0">
                <a:sym typeface="Symbol"/>
              </a:rPr>
              <a:t>H) </a:t>
            </a:r>
          </a:p>
          <a:p>
            <a:endParaRPr lang="nl-NL" dirty="0">
              <a:sym typeface="Symbo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D854D3-D82A-465E-9791-C333545DD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764705"/>
            <a:ext cx="2201958" cy="266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0E15323-9AC0-4942-B87F-E3DAD88A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6" y="771352"/>
            <a:ext cx="261327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9D36790-3DD7-4955-ACF5-180589193AFB}"/>
              </a:ext>
            </a:extLst>
          </p:cNvPr>
          <p:cNvSpPr txBox="1"/>
          <p:nvPr/>
        </p:nvSpPr>
        <p:spPr>
          <a:xfrm>
            <a:off x="6963503" y="187618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Dummy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CA04F90-E858-4231-B84A-7814FDBDB80D}"/>
              </a:ext>
            </a:extLst>
          </p:cNvPr>
          <p:cNvSpPr txBox="1"/>
          <p:nvPr/>
        </p:nvSpPr>
        <p:spPr>
          <a:xfrm>
            <a:off x="4241661" y="1876183"/>
            <a:ext cx="898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Leider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60C67413-C424-472A-844E-4D5662B94C36}"/>
              </a:ext>
            </a:extLst>
          </p:cNvPr>
          <p:cNvSpPr/>
          <p:nvPr/>
        </p:nvSpPr>
        <p:spPr bwMode="auto">
          <a:xfrm>
            <a:off x="5693198" y="5013176"/>
            <a:ext cx="4903365" cy="158417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buClr>
                <a:srgbClr val="C40D0F"/>
              </a:buClr>
            </a:pPr>
            <a:r>
              <a:rPr lang="nl-NL" sz="2200" b="1" dirty="0"/>
              <a:t>Verliezers wegwerken:</a:t>
            </a:r>
          </a:p>
          <a:p>
            <a:pPr marL="361950" indent="-276225" defTabSz="714375">
              <a:buClr>
                <a:srgbClr val="33335C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nl-NL" sz="2200" dirty="0">
                <a:sym typeface="Symbol" pitchFamily="18" charset="2"/>
              </a:rPr>
              <a:t>Via het nemen van een ‘snit’ kun je een mogelijke verliezer wegwerken</a:t>
            </a:r>
          </a:p>
        </p:txBody>
      </p:sp>
    </p:spTree>
    <p:extLst>
      <p:ext uri="{BB962C8B-B14F-4D97-AF65-F5344CB8AC3E}">
        <p14:creationId xmlns:p14="http://schemas.microsoft.com/office/powerpoint/2010/main" val="3404155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 leider in ♠-contract: Verliezers wegwerken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6" y="3717524"/>
            <a:ext cx="5275384" cy="2743566"/>
          </a:xfrm>
        </p:spPr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klaverenverliezers?</a:t>
            </a:r>
          </a:p>
          <a:p>
            <a:pPr lvl="1"/>
            <a:r>
              <a:rPr lang="nl-NL" dirty="0">
                <a:sym typeface="Symbol"/>
              </a:rPr>
              <a:t>2</a:t>
            </a:r>
          </a:p>
          <a:p>
            <a:r>
              <a:rPr lang="nl-NL" dirty="0">
                <a:sym typeface="Symbol"/>
              </a:rPr>
              <a:t>Hoe wegwerken?</a:t>
            </a:r>
          </a:p>
          <a:p>
            <a:pPr lvl="1"/>
            <a:r>
              <a:rPr lang="nl-NL" dirty="0">
                <a:sym typeface="Symbol"/>
              </a:rPr>
              <a:t>1 op hoge harten van </a:t>
            </a:r>
            <a:br>
              <a:rPr lang="nl-NL" dirty="0">
                <a:sym typeface="Symbol"/>
              </a:rPr>
            </a:br>
            <a:r>
              <a:rPr lang="nl-NL" dirty="0">
                <a:sym typeface="Symbol"/>
              </a:rPr>
              <a:t>dummy</a:t>
            </a:r>
          </a:p>
          <a:p>
            <a:endParaRPr lang="nl-NL" dirty="0">
              <a:sym typeface="Symbo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D36790-3DD7-4955-ACF5-180589193AFB}"/>
              </a:ext>
            </a:extLst>
          </p:cNvPr>
          <p:cNvSpPr txBox="1"/>
          <p:nvPr/>
        </p:nvSpPr>
        <p:spPr>
          <a:xfrm>
            <a:off x="6903213" y="1796808"/>
            <a:ext cx="129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Dummy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CA04F90-E858-4231-B84A-7814FDBDB80D}"/>
              </a:ext>
            </a:extLst>
          </p:cNvPr>
          <p:cNvSpPr txBox="1"/>
          <p:nvPr/>
        </p:nvSpPr>
        <p:spPr>
          <a:xfrm>
            <a:off x="4354587" y="1796808"/>
            <a:ext cx="10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Leider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60C67413-C424-472A-844E-4D5662B94C36}"/>
              </a:ext>
            </a:extLst>
          </p:cNvPr>
          <p:cNvSpPr/>
          <p:nvPr/>
        </p:nvSpPr>
        <p:spPr bwMode="auto">
          <a:xfrm>
            <a:off x="5693198" y="5013176"/>
            <a:ext cx="4903365" cy="1584176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buClr>
                <a:srgbClr val="C40D0F"/>
              </a:buClr>
            </a:pPr>
            <a:r>
              <a:rPr lang="nl-NL" sz="2200" b="1" dirty="0"/>
              <a:t>Verliezers wegwerken:</a:t>
            </a:r>
          </a:p>
          <a:p>
            <a:pPr marL="361950" indent="-276225" defTabSz="714375">
              <a:buClr>
                <a:srgbClr val="33335C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nl-NL" sz="2200" dirty="0">
                <a:sym typeface="Symbol" pitchFamily="18" charset="2"/>
              </a:rPr>
              <a:t>Op ‘haalslagen’ in de dummy kun je mogelijke verliezers wegwerken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2F5FA43-4105-4FF7-A635-8AA7BEFE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6" y="849061"/>
            <a:ext cx="3488145" cy="229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3FA4E43-C265-4279-AB2E-CCBD72C6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97" y="823841"/>
            <a:ext cx="4031675" cy="23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95252668-4AE3-4424-89D2-770E00BB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99" y="849061"/>
            <a:ext cx="1440088" cy="229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5E2CE9A1-AE41-4407-B753-B1F64F7AB465}"/>
              </a:ext>
            </a:extLst>
          </p:cNvPr>
          <p:cNvSpPr txBox="1"/>
          <p:nvPr/>
        </p:nvSpPr>
        <p:spPr>
          <a:xfrm>
            <a:off x="3378875" y="3315772"/>
            <a:ext cx="5434250" cy="369332"/>
          </a:xfrm>
          <a:prstGeom prst="rect">
            <a:avLst/>
          </a:prstGeom>
          <a:solidFill>
            <a:srgbClr val="FDFFFE"/>
          </a:solidFill>
          <a:ln>
            <a:solidFill>
              <a:srgbClr val="33335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De laatste 6 kaarten; TP geen troeven meer </a:t>
            </a:r>
          </a:p>
        </p:txBody>
      </p:sp>
    </p:spTree>
    <p:extLst>
      <p:ext uri="{BB962C8B-B14F-4D97-AF65-F5344CB8AC3E}">
        <p14:creationId xmlns:p14="http://schemas.microsoft.com/office/powerpoint/2010/main" val="2277200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 leider in ♠-contract: Verliezers wegwerken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6" y="3717524"/>
            <a:ext cx="5275384" cy="2743566"/>
          </a:xfrm>
        </p:spPr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klaverenverliezers?</a:t>
            </a:r>
          </a:p>
          <a:p>
            <a:pPr lvl="1"/>
            <a:r>
              <a:rPr lang="nl-NL" dirty="0">
                <a:sym typeface="Symbol"/>
              </a:rPr>
              <a:t>2</a:t>
            </a:r>
          </a:p>
          <a:p>
            <a:r>
              <a:rPr lang="nl-NL" dirty="0">
                <a:sym typeface="Symbol"/>
              </a:rPr>
              <a:t>Hoe wegwerken?</a:t>
            </a:r>
          </a:p>
          <a:p>
            <a:pPr lvl="1"/>
            <a:r>
              <a:rPr lang="nl-NL" dirty="0">
                <a:sym typeface="Symbol"/>
              </a:rPr>
              <a:t>2 x troeven in de dummy</a:t>
            </a:r>
          </a:p>
          <a:p>
            <a:endParaRPr lang="nl-NL" dirty="0">
              <a:sym typeface="Symbol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D36790-3DD7-4955-ACF5-180589193AFB}"/>
              </a:ext>
            </a:extLst>
          </p:cNvPr>
          <p:cNvSpPr txBox="1"/>
          <p:nvPr/>
        </p:nvSpPr>
        <p:spPr>
          <a:xfrm>
            <a:off x="6903213" y="1796808"/>
            <a:ext cx="129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Dummy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CA04F90-E858-4231-B84A-7814FDBDB80D}"/>
              </a:ext>
            </a:extLst>
          </p:cNvPr>
          <p:cNvSpPr txBox="1"/>
          <p:nvPr/>
        </p:nvSpPr>
        <p:spPr>
          <a:xfrm>
            <a:off x="4354587" y="1796808"/>
            <a:ext cx="10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Leider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60C67413-C424-472A-844E-4D5662B94C36}"/>
              </a:ext>
            </a:extLst>
          </p:cNvPr>
          <p:cNvSpPr/>
          <p:nvPr/>
        </p:nvSpPr>
        <p:spPr bwMode="auto">
          <a:xfrm>
            <a:off x="5853971" y="4503868"/>
            <a:ext cx="4903365" cy="2094587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buClr>
                <a:srgbClr val="C40D0F"/>
              </a:buClr>
            </a:pPr>
            <a:r>
              <a:rPr lang="nl-NL" sz="2200" b="1" dirty="0"/>
              <a:t>Verliezers aftroeven:</a:t>
            </a:r>
          </a:p>
          <a:p>
            <a:pPr marL="361950" indent="-276225" defTabSz="714375">
              <a:buClr>
                <a:srgbClr val="33335C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nl-NL" sz="2200" dirty="0">
                <a:sym typeface="Symbol" pitchFamily="18" charset="2"/>
              </a:rPr>
              <a:t>door in te troeven in de ‘korte hand’ kun je verliezers wegwerken</a:t>
            </a:r>
          </a:p>
          <a:p>
            <a:pPr marL="361950" indent="-276225" defTabSz="714375">
              <a:buClr>
                <a:srgbClr val="33335C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nl-NL" sz="2200" dirty="0">
                <a:sym typeface="Symbol" pitchFamily="18" charset="2"/>
              </a:rPr>
              <a:t>troeftrekken soms uitstellen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E2CE9A1-AE41-4407-B753-B1F64F7AB465}"/>
              </a:ext>
            </a:extLst>
          </p:cNvPr>
          <p:cNvSpPr txBox="1"/>
          <p:nvPr/>
        </p:nvSpPr>
        <p:spPr>
          <a:xfrm>
            <a:off x="3378875" y="3315772"/>
            <a:ext cx="5434250" cy="369332"/>
          </a:xfrm>
          <a:prstGeom prst="rect">
            <a:avLst/>
          </a:prstGeom>
          <a:solidFill>
            <a:srgbClr val="FDFFFE"/>
          </a:solidFill>
          <a:ln>
            <a:solidFill>
              <a:srgbClr val="33335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De troeven en klaveren van leider en dummy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CECA906D-6496-498D-AB67-14AFBDD0BAEE}"/>
              </a:ext>
            </a:extLst>
          </p:cNvPr>
          <p:cNvGrpSpPr/>
          <p:nvPr/>
        </p:nvGrpSpPr>
        <p:grpSpPr>
          <a:xfrm>
            <a:off x="8132379" y="743578"/>
            <a:ext cx="3292597" cy="2511059"/>
            <a:chOff x="7102376" y="1314503"/>
            <a:chExt cx="3119437" cy="2324100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4CA9168-5291-4A17-9BA6-8ADFE6FBA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376" y="1314503"/>
              <a:ext cx="23526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8A79F23-3512-4B83-AA2C-9777460B9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8288" y="1314503"/>
              <a:ext cx="153352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F5B75D92-5EF6-4D90-B016-1B5CE7839003}"/>
              </a:ext>
            </a:extLst>
          </p:cNvPr>
          <p:cNvGrpSpPr/>
          <p:nvPr/>
        </p:nvGrpSpPr>
        <p:grpSpPr>
          <a:xfrm>
            <a:off x="82550" y="743578"/>
            <a:ext cx="4297340" cy="2531557"/>
            <a:chOff x="1592318" y="1335629"/>
            <a:chExt cx="3855610" cy="2352675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F9258FBB-7101-4033-962D-EBFC3F288B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318" y="1335629"/>
              <a:ext cx="2943652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">
              <a:extLst>
                <a:ext uri="{FF2B5EF4-FFF2-40B4-BE49-F238E27FC236}">
                  <a16:creationId xmlns:a16="http://schemas.microsoft.com/office/drawing/2014/main" id="{6CB55848-6187-4AF0-9612-5CE892893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012" y="1335629"/>
              <a:ext cx="1823916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9119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West leider in ♠-contract: Verliezers wegwerken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6" y="3717524"/>
            <a:ext cx="5275384" cy="2743566"/>
          </a:xfrm>
        </p:spPr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klaverenverliezers?</a:t>
            </a:r>
          </a:p>
          <a:p>
            <a:pPr lvl="1"/>
            <a:r>
              <a:rPr lang="nl-NL" dirty="0">
                <a:sym typeface="Symbol"/>
              </a:rPr>
              <a:t>0</a:t>
            </a:r>
          </a:p>
          <a:p>
            <a:pPr lvl="1"/>
            <a:r>
              <a:rPr lang="nl-NL" dirty="0">
                <a:sym typeface="Symbol"/>
              </a:rPr>
              <a:t>dus begin met troeftrekken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D36790-3DD7-4955-ACF5-180589193AFB}"/>
              </a:ext>
            </a:extLst>
          </p:cNvPr>
          <p:cNvSpPr txBox="1"/>
          <p:nvPr/>
        </p:nvSpPr>
        <p:spPr>
          <a:xfrm>
            <a:off x="6903213" y="1796808"/>
            <a:ext cx="129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Dummy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6CA04F90-E858-4231-B84A-7814FDBDB80D}"/>
              </a:ext>
            </a:extLst>
          </p:cNvPr>
          <p:cNvSpPr txBox="1"/>
          <p:nvPr/>
        </p:nvSpPr>
        <p:spPr>
          <a:xfrm>
            <a:off x="4354587" y="1796808"/>
            <a:ext cx="10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Leider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60C67413-C424-472A-844E-4D5662B94C36}"/>
              </a:ext>
            </a:extLst>
          </p:cNvPr>
          <p:cNvSpPr/>
          <p:nvPr/>
        </p:nvSpPr>
        <p:spPr bwMode="auto">
          <a:xfrm>
            <a:off x="5853972" y="4503869"/>
            <a:ext cx="4405396" cy="1644882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1950" indent="-361950">
              <a:buClr>
                <a:srgbClr val="C40D0F"/>
              </a:buClr>
            </a:pPr>
            <a:r>
              <a:rPr lang="nl-NL" sz="2200" b="1" dirty="0"/>
              <a:t>Verliezers tellen</a:t>
            </a:r>
          </a:p>
          <a:p>
            <a:pPr marL="361950" indent="-276225" defTabSz="714375">
              <a:buClr>
                <a:srgbClr val="33335C"/>
              </a:buClr>
              <a:buFont typeface="Wingdings" pitchFamily="2" charset="2"/>
              <a:buChar char="§"/>
              <a:tabLst>
                <a:tab pos="361950" algn="l"/>
              </a:tabLst>
            </a:pPr>
            <a:r>
              <a:rPr lang="nl-NL" sz="2200" dirty="0">
                <a:sym typeface="Symbol" pitchFamily="18" charset="2"/>
              </a:rPr>
              <a:t>Tel de verliezers vanuit de hand met de meeste troeven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E2CE9A1-AE41-4407-B753-B1F64F7AB465}"/>
              </a:ext>
            </a:extLst>
          </p:cNvPr>
          <p:cNvSpPr txBox="1"/>
          <p:nvPr/>
        </p:nvSpPr>
        <p:spPr>
          <a:xfrm>
            <a:off x="3378875" y="3315772"/>
            <a:ext cx="5434250" cy="369332"/>
          </a:xfrm>
          <a:prstGeom prst="rect">
            <a:avLst/>
          </a:prstGeom>
          <a:solidFill>
            <a:srgbClr val="FDFFFE"/>
          </a:solidFill>
          <a:ln>
            <a:solidFill>
              <a:srgbClr val="33335C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nl-NL" dirty="0"/>
              <a:t>De troeven en klaveren van leider en dummy</a:t>
            </a:r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780D58F3-DA13-4D80-A000-2120574993C6}"/>
              </a:ext>
            </a:extLst>
          </p:cNvPr>
          <p:cNvGrpSpPr/>
          <p:nvPr/>
        </p:nvGrpSpPr>
        <p:grpSpPr>
          <a:xfrm>
            <a:off x="8028633" y="709250"/>
            <a:ext cx="3715824" cy="2564899"/>
            <a:chOff x="6985747" y="1314504"/>
            <a:chExt cx="3594874" cy="2352675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A91F8F62-23EB-4387-B7A1-43B4B9CF65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747" y="1362128"/>
              <a:ext cx="2352675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0437E8EE-047D-4369-92FF-B132FA2F6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272" y="1314504"/>
              <a:ext cx="2315349" cy="235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65445080-64A6-40C9-950D-6FFF0F7D6E3A}"/>
              </a:ext>
            </a:extLst>
          </p:cNvPr>
          <p:cNvGrpSpPr/>
          <p:nvPr/>
        </p:nvGrpSpPr>
        <p:grpSpPr>
          <a:xfrm>
            <a:off x="447543" y="707941"/>
            <a:ext cx="3919670" cy="2575411"/>
            <a:chOff x="1693049" y="1302904"/>
            <a:chExt cx="3647408" cy="2333625"/>
          </a:xfrm>
        </p:grpSpPr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5793A406-A567-42A1-BA9E-13A6CB4E3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049" y="1302904"/>
              <a:ext cx="3178815" cy="233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55A1B24A-B3A7-46A9-9EEA-180D013B3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932" y="1307029"/>
              <a:ext cx="153352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2379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6FE212E5-5382-4220-BA1B-0EF08404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15" y="548680"/>
            <a:ext cx="4383404" cy="35298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1: Zuid is leider in 4♥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43" y="3919781"/>
            <a:ext cx="4807107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wegwerken voor contract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wegwerken?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♠7 introeven in dummy</a:t>
            </a:r>
          </a:p>
          <a:p>
            <a:pPr lvl="2"/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♦</a:t>
            </a:r>
            <a:r>
              <a:rPr lang="nl-NL" dirty="0">
                <a:sym typeface="Wingdings" panose="05000000000000000000" pitchFamily="2" charset="2"/>
              </a:rPr>
              <a:t>2 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♦</a:t>
            </a:r>
            <a:r>
              <a:rPr lang="nl-NL" dirty="0">
                <a:sym typeface="Wingdings" panose="05000000000000000000" pitchFamily="2" charset="2"/>
              </a:rPr>
              <a:t>H spelen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(plaats </a:t>
            </a:r>
            <a:r>
              <a:rPr lang="nl-NL" dirty="0">
                <a:solidFill>
                  <a:srgbClr val="FF0000"/>
                </a:solidFill>
                <a:sym typeface="Wingdings" panose="05000000000000000000" pitchFamily="2" charset="2"/>
              </a:rPr>
              <a:t>♦</a:t>
            </a:r>
            <a:r>
              <a:rPr lang="nl-NL" dirty="0">
                <a:sym typeface="Wingdings" panose="05000000000000000000" pitchFamily="2" charset="2"/>
              </a:rPr>
              <a:t>A bij Oost)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095AD3E-3AF7-450C-8B58-D988E294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62" y="2855921"/>
            <a:ext cx="1093219" cy="17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EBB65C8-6DED-45A2-9970-91E8C66169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2503" y="4705674"/>
            <a:ext cx="6574481" cy="202354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E6D7FB51-79E1-49CA-9A26-6C0FDC7541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675" y="689115"/>
            <a:ext cx="6614169" cy="205409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F946C81-38D1-4D6A-9FF6-2FDBB66F2BB7}"/>
              </a:ext>
            </a:extLst>
          </p:cNvPr>
          <p:cNvSpPr txBox="1"/>
          <p:nvPr/>
        </p:nvSpPr>
        <p:spPr>
          <a:xfrm>
            <a:off x="2403579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3ED3A1-6A05-4EF1-A519-FB84C9C4683A}"/>
              </a:ext>
            </a:extLst>
          </p:cNvPr>
          <p:cNvSpPr txBox="1"/>
          <p:nvPr/>
        </p:nvSpPr>
        <p:spPr>
          <a:xfrm>
            <a:off x="3604990" y="1302149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C62EA4-7763-4F5D-9214-FCFC0C00C4AD}"/>
              </a:ext>
            </a:extLst>
          </p:cNvPr>
          <p:cNvSpPr txBox="1"/>
          <p:nvPr/>
        </p:nvSpPr>
        <p:spPr>
          <a:xfrm>
            <a:off x="4289416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906D70-CE43-4A7D-8E40-6BC2E71C2484}"/>
              </a:ext>
            </a:extLst>
          </p:cNvPr>
          <p:cNvSpPr txBox="1"/>
          <p:nvPr/>
        </p:nvSpPr>
        <p:spPr>
          <a:xfrm>
            <a:off x="3047668" y="13021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4C4DA12-1BBF-4A95-92EC-4A94E150A494}"/>
              </a:ext>
            </a:extLst>
          </p:cNvPr>
          <p:cNvSpPr txBox="1"/>
          <p:nvPr/>
        </p:nvSpPr>
        <p:spPr>
          <a:xfrm>
            <a:off x="3047668" y="279095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0871F1-3BA1-44F2-BF3E-7737D05A2196}"/>
              </a:ext>
            </a:extLst>
          </p:cNvPr>
          <p:cNvSpPr txBox="1"/>
          <p:nvPr/>
        </p:nvSpPr>
        <p:spPr>
          <a:xfrm>
            <a:off x="3604990" y="216551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6977117" y="5370594"/>
            <a:ext cx="4086927" cy="79829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Begin met schoppen</a:t>
            </a:r>
          </a:p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troeftrekken en later ruiten</a:t>
            </a:r>
          </a:p>
        </p:txBody>
      </p:sp>
    </p:spTree>
    <p:extLst>
      <p:ext uri="{BB962C8B-B14F-4D97-AF65-F5344CB8AC3E}">
        <p14:creationId xmlns:p14="http://schemas.microsoft.com/office/powerpoint/2010/main" val="719681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2AC98D-5479-4BE0-BB93-468B6B6C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" y="597119"/>
            <a:ext cx="4264735" cy="342723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A3849B3-F989-4550-AA80-03EF95E2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1365" y="4759220"/>
            <a:ext cx="6513603" cy="20456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2: Zuid is leider in 2</a:t>
            </a:r>
            <a:r>
              <a:rPr lang="nl-NL" dirty="0">
                <a:sym typeface="Symbol" panose="05050102010706020507" pitchFamily="18" charset="2"/>
              </a:rPr>
              <a:t>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43" y="3919781"/>
            <a:ext cx="4807107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6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wegwerken voor contract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wegwerken?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snit op ♠V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later 4</a:t>
            </a:r>
            <a:r>
              <a:rPr lang="nl-NL" baseline="30000" dirty="0">
                <a:sym typeface="Wingdings" panose="05000000000000000000" pitchFamily="2" charset="2"/>
              </a:rPr>
              <a:t>e</a:t>
            </a:r>
            <a:r>
              <a:rPr lang="nl-NL" dirty="0">
                <a:sym typeface="Wingdings" panose="05000000000000000000" pitchFamily="2" charset="2"/>
              </a:rPr>
              <a:t> klaveren introeven in dummy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946C81-38D1-4D6A-9FF6-2FDBB66F2BB7}"/>
              </a:ext>
            </a:extLst>
          </p:cNvPr>
          <p:cNvSpPr txBox="1"/>
          <p:nvPr/>
        </p:nvSpPr>
        <p:spPr>
          <a:xfrm>
            <a:off x="2403579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3ED3A1-6A05-4EF1-A519-FB84C9C4683A}"/>
              </a:ext>
            </a:extLst>
          </p:cNvPr>
          <p:cNvSpPr txBox="1"/>
          <p:nvPr/>
        </p:nvSpPr>
        <p:spPr>
          <a:xfrm>
            <a:off x="3604990" y="1302149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C62EA4-7763-4F5D-9214-FCFC0C00C4AD}"/>
              </a:ext>
            </a:extLst>
          </p:cNvPr>
          <p:cNvSpPr txBox="1"/>
          <p:nvPr/>
        </p:nvSpPr>
        <p:spPr>
          <a:xfrm>
            <a:off x="4289416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906D70-CE43-4A7D-8E40-6BC2E71C2484}"/>
              </a:ext>
            </a:extLst>
          </p:cNvPr>
          <p:cNvSpPr txBox="1"/>
          <p:nvPr/>
        </p:nvSpPr>
        <p:spPr>
          <a:xfrm>
            <a:off x="3047668" y="13021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4C4DA12-1BBF-4A95-92EC-4A94E150A494}"/>
              </a:ext>
            </a:extLst>
          </p:cNvPr>
          <p:cNvSpPr txBox="1"/>
          <p:nvPr/>
        </p:nvSpPr>
        <p:spPr>
          <a:xfrm>
            <a:off x="2438761" y="214705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0871F1-3BA1-44F2-BF3E-7737D05A2196}"/>
              </a:ext>
            </a:extLst>
          </p:cNvPr>
          <p:cNvSpPr txBox="1"/>
          <p:nvPr/>
        </p:nvSpPr>
        <p:spPr>
          <a:xfrm>
            <a:off x="3627206" y="269732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6203950" y="5563751"/>
            <a:ext cx="5512428" cy="79829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Je kunt snijden op ♠V over Oost of over West: 50% kans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90604A81-E7ED-4315-931A-12E1A527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81" y="2899493"/>
            <a:ext cx="1221783" cy="161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00AC7DA3-9AE6-4604-9106-92D7B5E6ECC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8860" y="608334"/>
            <a:ext cx="6539661" cy="20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37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52667-5B27-4230-8BD2-CD00EAAB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SA-contract versus troefcontract</a:t>
            </a:r>
          </a:p>
        </p:txBody>
      </p:sp>
      <p:sp>
        <p:nvSpPr>
          <p:cNvPr id="4" name="PIJL-OMLAAG 15">
            <a:extLst>
              <a:ext uri="{FF2B5EF4-FFF2-40B4-BE49-F238E27FC236}">
                <a16:creationId xmlns:a16="http://schemas.microsoft.com/office/drawing/2014/main" id="{3AB88804-B79D-41B6-98FE-FBEFB31E847A}"/>
              </a:ext>
            </a:extLst>
          </p:cNvPr>
          <p:cNvSpPr/>
          <p:nvPr/>
        </p:nvSpPr>
        <p:spPr bwMode="auto">
          <a:xfrm>
            <a:off x="3266482" y="2688608"/>
            <a:ext cx="914400" cy="1146412"/>
          </a:xfrm>
          <a:prstGeom prst="down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5" name="Afgeronde rechthoek 22">
            <a:extLst>
              <a:ext uri="{FF2B5EF4-FFF2-40B4-BE49-F238E27FC236}">
                <a16:creationId xmlns:a16="http://schemas.microsoft.com/office/drawing/2014/main" id="{0C3E2203-236E-4997-93EC-C0BB3D2D6881}"/>
              </a:ext>
            </a:extLst>
          </p:cNvPr>
          <p:cNvSpPr/>
          <p:nvPr/>
        </p:nvSpPr>
        <p:spPr bwMode="auto">
          <a:xfrm>
            <a:off x="2156231" y="3807726"/>
            <a:ext cx="3098395" cy="1433015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latin typeface="Verdana" pitchFamily="34" charset="0"/>
                <a:cs typeface="Arial" charset="0"/>
              </a:rPr>
              <a:t>vaste slagen</a:t>
            </a:r>
            <a:br>
              <a:rPr lang="nl-NL" sz="2800" dirty="0">
                <a:latin typeface="Verdana" pitchFamily="34" charset="0"/>
                <a:cs typeface="Arial" charset="0"/>
              </a:rPr>
            </a:br>
            <a:r>
              <a:rPr lang="nl-NL" sz="2800" dirty="0">
                <a:latin typeface="Verdana" pitchFamily="34" charset="0"/>
                <a:cs typeface="Arial" charset="0"/>
              </a:rPr>
              <a:t>tellen</a:t>
            </a:r>
          </a:p>
        </p:txBody>
      </p:sp>
      <p:sp>
        <p:nvSpPr>
          <p:cNvPr id="6" name="Afgeronde rechthoek 24">
            <a:extLst>
              <a:ext uri="{FF2B5EF4-FFF2-40B4-BE49-F238E27FC236}">
                <a16:creationId xmlns:a16="http://schemas.microsoft.com/office/drawing/2014/main" id="{86FA081A-F4C5-4AEB-A46B-0A0AD6ACF9D1}"/>
              </a:ext>
            </a:extLst>
          </p:cNvPr>
          <p:cNvSpPr/>
          <p:nvPr/>
        </p:nvSpPr>
        <p:spPr bwMode="auto">
          <a:xfrm>
            <a:off x="2192741" y="1201003"/>
            <a:ext cx="3061885" cy="1433015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latin typeface="Verdana" pitchFamily="34" charset="0"/>
                <a:cs typeface="Arial" charset="0"/>
              </a:rPr>
              <a:t>Stap 1</a:t>
            </a:r>
            <a:br>
              <a:rPr lang="nl-NL" sz="3200" b="1" dirty="0">
                <a:latin typeface="Verdana" pitchFamily="34" charset="0"/>
                <a:cs typeface="Arial" charset="0"/>
              </a:rPr>
            </a:br>
            <a:r>
              <a:rPr lang="nl-NL" sz="3200" b="1" dirty="0">
                <a:latin typeface="Verdana" pitchFamily="34" charset="0"/>
                <a:cs typeface="Arial" charset="0"/>
              </a:rPr>
              <a:t>SA-contract</a:t>
            </a:r>
          </a:p>
        </p:txBody>
      </p:sp>
      <p:sp>
        <p:nvSpPr>
          <p:cNvPr id="7" name="Afgeronde rechthoek 25">
            <a:extLst>
              <a:ext uri="{FF2B5EF4-FFF2-40B4-BE49-F238E27FC236}">
                <a16:creationId xmlns:a16="http://schemas.microsoft.com/office/drawing/2014/main" id="{F508DCB1-9016-444C-8FFB-9CB79B76D457}"/>
              </a:ext>
            </a:extLst>
          </p:cNvPr>
          <p:cNvSpPr/>
          <p:nvPr/>
        </p:nvSpPr>
        <p:spPr bwMode="auto">
          <a:xfrm>
            <a:off x="2811321" y="5041331"/>
            <a:ext cx="3275461" cy="1433015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werkt niet</a:t>
            </a:r>
            <a:br>
              <a:rPr lang="nl-NL" sz="28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</a:br>
            <a:r>
              <a:rPr lang="nl-NL" sz="2800" dirty="0">
                <a:solidFill>
                  <a:srgbClr val="C00000"/>
                </a:solidFill>
                <a:latin typeface="Verdana" pitchFamily="34" charset="0"/>
                <a:cs typeface="Arial" charset="0"/>
              </a:rPr>
              <a:t>in troef-contract</a:t>
            </a:r>
          </a:p>
        </p:txBody>
      </p:sp>
      <p:sp>
        <p:nvSpPr>
          <p:cNvPr id="8" name="PIJL-OMLAAG 26">
            <a:extLst>
              <a:ext uri="{FF2B5EF4-FFF2-40B4-BE49-F238E27FC236}">
                <a16:creationId xmlns:a16="http://schemas.microsoft.com/office/drawing/2014/main" id="{B5D0C6C8-9972-4819-A7FC-08F177D2D156}"/>
              </a:ext>
            </a:extLst>
          </p:cNvPr>
          <p:cNvSpPr/>
          <p:nvPr/>
        </p:nvSpPr>
        <p:spPr bwMode="auto">
          <a:xfrm>
            <a:off x="8043198" y="2688608"/>
            <a:ext cx="914400" cy="1146412"/>
          </a:xfrm>
          <a:prstGeom prst="down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11" name="Afgeronde rechthoek 27">
            <a:extLst>
              <a:ext uri="{FF2B5EF4-FFF2-40B4-BE49-F238E27FC236}">
                <a16:creationId xmlns:a16="http://schemas.microsoft.com/office/drawing/2014/main" id="{8AFE292A-0267-4624-A323-9A52C269F42A}"/>
              </a:ext>
            </a:extLst>
          </p:cNvPr>
          <p:cNvSpPr/>
          <p:nvPr/>
        </p:nvSpPr>
        <p:spPr bwMode="auto">
          <a:xfrm>
            <a:off x="6937376" y="3835021"/>
            <a:ext cx="3098395" cy="1433015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latin typeface="Verdana" pitchFamily="34" charset="0"/>
                <a:cs typeface="Arial" charset="0"/>
              </a:rPr>
              <a:t>verliezers</a:t>
            </a:r>
            <a:br>
              <a:rPr lang="nl-NL" sz="2800" dirty="0">
                <a:latin typeface="Verdana" pitchFamily="34" charset="0"/>
                <a:cs typeface="Arial" charset="0"/>
              </a:rPr>
            </a:br>
            <a:r>
              <a:rPr lang="nl-NL" sz="2800" dirty="0">
                <a:latin typeface="Verdana" pitchFamily="34" charset="0"/>
                <a:cs typeface="Arial" charset="0"/>
              </a:rPr>
              <a:t>tellen</a:t>
            </a:r>
          </a:p>
        </p:txBody>
      </p:sp>
      <p:sp>
        <p:nvSpPr>
          <p:cNvPr id="12" name="Afgeronde rechthoek 28">
            <a:extLst>
              <a:ext uri="{FF2B5EF4-FFF2-40B4-BE49-F238E27FC236}">
                <a16:creationId xmlns:a16="http://schemas.microsoft.com/office/drawing/2014/main" id="{B1703409-E3F7-4AA0-AA86-7320165A179B}"/>
              </a:ext>
            </a:extLst>
          </p:cNvPr>
          <p:cNvSpPr/>
          <p:nvPr/>
        </p:nvSpPr>
        <p:spPr bwMode="auto">
          <a:xfrm>
            <a:off x="6937376" y="1255594"/>
            <a:ext cx="3061885" cy="1433015"/>
          </a:xfrm>
          <a:prstGeom prst="roundRect">
            <a:avLst/>
          </a:prstGeom>
          <a:solidFill>
            <a:srgbClr val="EFF1F0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latin typeface="Verdana" pitchFamily="34" charset="0"/>
                <a:cs typeface="Arial" charset="0"/>
              </a:rPr>
              <a:t>Stap 1</a:t>
            </a:r>
            <a:br>
              <a:rPr lang="nl-NL" sz="3200" b="1" dirty="0">
                <a:latin typeface="Verdana" pitchFamily="34" charset="0"/>
                <a:cs typeface="Arial" charset="0"/>
              </a:rPr>
            </a:br>
            <a:r>
              <a:rPr lang="nl-NL" sz="2400" b="1" dirty="0">
                <a:latin typeface="Verdana" pitchFamily="34" charset="0"/>
                <a:cs typeface="Arial" charset="0"/>
              </a:rPr>
              <a:t>troefcontract</a:t>
            </a:r>
          </a:p>
        </p:txBody>
      </p:sp>
    </p:spTree>
    <p:extLst>
      <p:ext uri="{BB962C8B-B14F-4D97-AF65-F5344CB8AC3E}">
        <p14:creationId xmlns:p14="http://schemas.microsoft.com/office/powerpoint/2010/main" val="3510270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FE69C583-9889-42A1-A789-582B62A4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" y="597119"/>
            <a:ext cx="4264735" cy="3427233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94C6E97-13ED-4453-947B-E5744836A6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8233" y="4750742"/>
            <a:ext cx="6618376" cy="19716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3: Zuid is leider in 4</a:t>
            </a:r>
            <a:r>
              <a:rPr lang="nl-NL" dirty="0">
                <a:sym typeface="Symbol" panose="05050102010706020507" pitchFamily="18" charset="2"/>
              </a:rPr>
              <a:t>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43" y="3919781"/>
            <a:ext cx="4807107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wegwerken voor contract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wegwerken?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introeven 3</a:t>
            </a:r>
            <a:r>
              <a:rPr lang="nl-NL" baseline="30000" dirty="0">
                <a:sym typeface="Wingdings" panose="05000000000000000000" pitchFamily="2" charset="2"/>
              </a:rPr>
              <a:t>e</a:t>
            </a:r>
            <a:r>
              <a:rPr lang="nl-NL" dirty="0">
                <a:sym typeface="Wingdings" panose="05000000000000000000" pitchFamily="2" charset="2"/>
              </a:rPr>
              <a:t> ruiten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946C81-38D1-4D6A-9FF6-2FDBB66F2BB7}"/>
              </a:ext>
            </a:extLst>
          </p:cNvPr>
          <p:cNvSpPr txBox="1"/>
          <p:nvPr/>
        </p:nvSpPr>
        <p:spPr>
          <a:xfrm>
            <a:off x="2403579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3ED3A1-6A05-4EF1-A519-FB84C9C4683A}"/>
              </a:ext>
            </a:extLst>
          </p:cNvPr>
          <p:cNvSpPr txBox="1"/>
          <p:nvPr/>
        </p:nvSpPr>
        <p:spPr>
          <a:xfrm>
            <a:off x="3604990" y="1302149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C62EA4-7763-4F5D-9214-FCFC0C00C4AD}"/>
              </a:ext>
            </a:extLst>
          </p:cNvPr>
          <p:cNvSpPr txBox="1"/>
          <p:nvPr/>
        </p:nvSpPr>
        <p:spPr>
          <a:xfrm>
            <a:off x="4289416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906D70-CE43-4A7D-8E40-6BC2E71C2484}"/>
              </a:ext>
            </a:extLst>
          </p:cNvPr>
          <p:cNvSpPr txBox="1"/>
          <p:nvPr/>
        </p:nvSpPr>
        <p:spPr>
          <a:xfrm>
            <a:off x="3047668" y="13021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0871F1-3BA1-44F2-BF3E-7737D05A2196}"/>
              </a:ext>
            </a:extLst>
          </p:cNvPr>
          <p:cNvSpPr txBox="1"/>
          <p:nvPr/>
        </p:nvSpPr>
        <p:spPr>
          <a:xfrm>
            <a:off x="4236038" y="270738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7228882" y="5418814"/>
            <a:ext cx="3281694" cy="79829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Stel troeftrekken uit</a:t>
            </a:r>
          </a:p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Eerst </a:t>
            </a:r>
            <a:r>
              <a:rPr lang="nl-NL" sz="2000" dirty="0" err="1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ruitenintroever</a:t>
            </a:r>
            <a:endParaRPr lang="nl-NL" sz="2000" dirty="0">
              <a:solidFill>
                <a:srgbClr val="000000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Symbol" pitchFamily="18" charset="2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316B1C9F-D941-4D5A-BC6E-2653F1325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2922934"/>
            <a:ext cx="1152525" cy="15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48E9CCD-D37A-4DA4-949A-C82325DEBF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583" y="640895"/>
            <a:ext cx="6631910" cy="20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0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6DF608-0F68-4CE3-8229-57C16CBC9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" y="597119"/>
            <a:ext cx="4264735" cy="342723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D2E1DFCD-3859-43D6-8A2B-FA16FD2C78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8233" y="4697046"/>
            <a:ext cx="6562397" cy="2060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4: Zuid is leider in 4</a:t>
            </a:r>
            <a:r>
              <a:rPr lang="nl-NL" dirty="0">
                <a:sym typeface="Symbol" panose="05050102010706020507" pitchFamily="18" charset="2"/>
              </a:rPr>
              <a:t>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43" y="3919781"/>
            <a:ext cx="4807107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 wegwerken voor contract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 voor overslag? </a:t>
            </a:r>
          </a:p>
          <a:p>
            <a:pPr lvl="2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Wingdings" panose="05000000000000000000" pitchFamily="2" charset="2"/>
              </a:rPr>
              <a:t>snit op </a:t>
            </a:r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anose="05050102010706020507" pitchFamily="18" charset="2"/>
              </a:rPr>
              <a:t>V</a:t>
            </a:r>
            <a:endParaRPr lang="nl-NL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946C81-38D1-4D6A-9FF6-2FDBB66F2BB7}"/>
              </a:ext>
            </a:extLst>
          </p:cNvPr>
          <p:cNvSpPr txBox="1"/>
          <p:nvPr/>
        </p:nvSpPr>
        <p:spPr>
          <a:xfrm>
            <a:off x="2403579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3ED3A1-6A05-4EF1-A519-FB84C9C4683A}"/>
              </a:ext>
            </a:extLst>
          </p:cNvPr>
          <p:cNvSpPr txBox="1"/>
          <p:nvPr/>
        </p:nvSpPr>
        <p:spPr>
          <a:xfrm>
            <a:off x="3604990" y="1302149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C62EA4-7763-4F5D-9214-FCFC0C00C4AD}"/>
              </a:ext>
            </a:extLst>
          </p:cNvPr>
          <p:cNvSpPr txBox="1"/>
          <p:nvPr/>
        </p:nvSpPr>
        <p:spPr>
          <a:xfrm>
            <a:off x="4289416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906D70-CE43-4A7D-8E40-6BC2E71C2484}"/>
              </a:ext>
            </a:extLst>
          </p:cNvPr>
          <p:cNvSpPr txBox="1"/>
          <p:nvPr/>
        </p:nvSpPr>
        <p:spPr>
          <a:xfrm>
            <a:off x="3047668" y="13021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0871F1-3BA1-44F2-BF3E-7737D05A2196}"/>
              </a:ext>
            </a:extLst>
          </p:cNvPr>
          <p:cNvSpPr txBox="1"/>
          <p:nvPr/>
        </p:nvSpPr>
        <p:spPr>
          <a:xfrm>
            <a:off x="3627206" y="214705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7228882" y="5418814"/>
            <a:ext cx="4246336" cy="79829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Begin met troeftrekken</a:t>
            </a:r>
          </a:p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Daarna klaveren: ♣B </a:t>
            </a: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♣5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5A35107E-8AD2-4854-BEEE-A2400B5E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2856830"/>
            <a:ext cx="1152525" cy="159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620DAFD-FEFB-495D-9B20-D50F0ABBFD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8232" y="698124"/>
            <a:ext cx="6523405" cy="200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7B5D96AD-D6DF-4B83-B7CC-C973603A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9" y="597119"/>
            <a:ext cx="4264735" cy="342723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29E0806-76D5-481D-9599-39207FAA0F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2804" y="4840448"/>
            <a:ext cx="6313666" cy="19471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7A3531-47E9-474B-AB23-B889F56A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Oefening 5: Zuid is leider in 4</a:t>
            </a:r>
            <a:r>
              <a:rPr lang="nl-NL" dirty="0">
                <a:sym typeface="Symbol" panose="05050102010706020507" pitchFamily="18" charset="2"/>
              </a:rPr>
              <a:t>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97241C-C13E-4BCC-B157-F3BDE02B7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43" y="3919781"/>
            <a:ext cx="4807107" cy="2696938"/>
          </a:xfrm>
        </p:spPr>
        <p:txBody>
          <a:bodyPr/>
          <a:lstStyle/>
          <a:p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4 verliezers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 wegwerken voor contract</a:t>
            </a:r>
          </a:p>
          <a:p>
            <a:pPr lvl="1"/>
            <a:r>
              <a:rPr lang="nl-NL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verliezers wegwerken? 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1 ruiten op hoge harten dummy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F946C81-38D1-4D6A-9FF6-2FDBB66F2BB7}"/>
              </a:ext>
            </a:extLst>
          </p:cNvPr>
          <p:cNvSpPr txBox="1"/>
          <p:nvPr/>
        </p:nvSpPr>
        <p:spPr>
          <a:xfrm>
            <a:off x="2403579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983ED3A1-6A05-4EF1-A519-FB84C9C4683A}"/>
              </a:ext>
            </a:extLst>
          </p:cNvPr>
          <p:cNvSpPr txBox="1"/>
          <p:nvPr/>
        </p:nvSpPr>
        <p:spPr>
          <a:xfrm>
            <a:off x="3604990" y="1302149"/>
            <a:ext cx="38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B4C62EA4-7763-4F5D-9214-FCFC0C00C4AD}"/>
              </a:ext>
            </a:extLst>
          </p:cNvPr>
          <p:cNvSpPr txBox="1"/>
          <p:nvPr/>
        </p:nvSpPr>
        <p:spPr>
          <a:xfrm>
            <a:off x="4289416" y="129766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B906D70-CE43-4A7D-8E40-6BC2E71C2484}"/>
              </a:ext>
            </a:extLst>
          </p:cNvPr>
          <p:cNvSpPr txBox="1"/>
          <p:nvPr/>
        </p:nvSpPr>
        <p:spPr>
          <a:xfrm>
            <a:off x="3047668" y="13021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0871F1-3BA1-44F2-BF3E-7737D05A2196}"/>
              </a:ext>
            </a:extLst>
          </p:cNvPr>
          <p:cNvSpPr txBox="1"/>
          <p:nvPr/>
        </p:nvSpPr>
        <p:spPr>
          <a:xfrm>
            <a:off x="4214930" y="3337326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1</a:t>
            </a:r>
          </a:p>
        </p:txBody>
      </p:sp>
      <p:sp>
        <p:nvSpPr>
          <p:cNvPr id="12" name="Afgeronde rechthoek 14">
            <a:extLst>
              <a:ext uri="{FF2B5EF4-FFF2-40B4-BE49-F238E27FC236}">
                <a16:creationId xmlns:a16="http://schemas.microsoft.com/office/drawing/2014/main" id="{C0C4DA0D-15D2-49D5-80C1-3CA72E833963}"/>
              </a:ext>
            </a:extLst>
          </p:cNvPr>
          <p:cNvSpPr/>
          <p:nvPr/>
        </p:nvSpPr>
        <p:spPr bwMode="auto">
          <a:xfrm>
            <a:off x="6357257" y="5505309"/>
            <a:ext cx="4896897" cy="798291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Stel troeftrekken uit</a:t>
            </a:r>
          </a:p>
          <a:p>
            <a:pPr marL="268288" indent="-187325" defTabSz="714375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solidFill>
                  <a:srgbClr val="00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Eerst ruitenverliezer wegwerken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FC63B6E1-245D-4A52-AF90-A2053E0A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2" y="2933128"/>
            <a:ext cx="1162050" cy="159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DCBE2FA-11E0-4D82-B34D-75D50910EF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7190" y="676940"/>
            <a:ext cx="6313665" cy="19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5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195388"/>
            <a:ext cx="4860032" cy="4525962"/>
          </a:xfrm>
        </p:spPr>
        <p:txBody>
          <a:bodyPr/>
          <a:lstStyle/>
          <a:p>
            <a:pPr>
              <a:buClr>
                <a:srgbClr val="33335C"/>
              </a:buClr>
            </a:pPr>
            <a:r>
              <a:rPr lang="nl-NL" dirty="0"/>
              <a:t>Noord is dealer</a:t>
            </a:r>
          </a:p>
          <a:p>
            <a:pPr>
              <a:buClr>
                <a:srgbClr val="33335C"/>
              </a:buClr>
            </a:pPr>
            <a:r>
              <a:rPr lang="nl-NL" dirty="0"/>
              <a:t>Niemand kwetsbaar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42" y="1988840"/>
            <a:ext cx="18464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oelichting met afgeronde rechthoek 4"/>
          <p:cNvSpPr/>
          <p:nvPr/>
        </p:nvSpPr>
        <p:spPr bwMode="auto">
          <a:xfrm>
            <a:off x="7352531" y="739978"/>
            <a:ext cx="3051637" cy="1508963"/>
          </a:xfrm>
          <a:prstGeom prst="wedgeRoundRectCallout">
            <a:avLst>
              <a:gd name="adj1" fmla="val -54697"/>
              <a:gd name="adj2" fmla="val 7867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 i="1" dirty="0">
                <a:solidFill>
                  <a:srgbClr val="000000"/>
                </a:solidFill>
              </a:rPr>
              <a:t>Probeer het juiste contract te bieden en maak je speelplan?</a:t>
            </a:r>
          </a:p>
        </p:txBody>
      </p:sp>
    </p:spTree>
    <p:extLst>
      <p:ext uri="{BB962C8B-B14F-4D97-AF65-F5344CB8AC3E}">
        <p14:creationId xmlns:p14="http://schemas.microsoft.com/office/powerpoint/2010/main" val="7734502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1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620463" y="2485684"/>
            <a:ext cx="4490956" cy="291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kern="0" dirty="0">
                <a:sym typeface="Symbol" panose="05050102010706020507" pitchFamily="18" charset="2"/>
              </a:rPr>
              <a:t>Spelen</a:t>
            </a: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endParaRPr lang="nl-NL" sz="2000" kern="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nl-NL" sz="1800" dirty="0"/>
              <a:t>troeftrekken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V weg op 3</a:t>
            </a:r>
            <a:r>
              <a:rPr lang="nl-NL" sz="1800" baseline="30000" dirty="0">
                <a:sym typeface="Symbol" panose="05050102010706020507" pitchFamily="18" charset="2"/>
              </a:rPr>
              <a:t>e</a:t>
            </a:r>
            <a:r>
              <a:rPr lang="nl-NL" sz="1800" dirty="0">
                <a:sym typeface="Symbol" panose="05050102010706020507" pitchFamily="18" charset="2"/>
              </a:rPr>
              <a:t> ruiten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Resultaat: 11 slagen</a:t>
            </a:r>
            <a:r>
              <a:rPr lang="nl-NL" sz="2000" dirty="0"/>
              <a:t>	</a:t>
            </a: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E9E230E1-4395-48F0-BB0B-BD646C353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48590"/>
              </p:ext>
            </p:extLst>
          </p:nvPr>
        </p:nvGraphicFramePr>
        <p:xfrm>
          <a:off x="7936729" y="659632"/>
          <a:ext cx="3753370" cy="1633538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</a:tbl>
          </a:graphicData>
        </a:graphic>
      </p:graphicFrame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3A5378-AF54-489D-8E34-CEF8EC2C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619" y="1143258"/>
            <a:ext cx="734185" cy="53054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A73E9BA-A27F-411B-B756-83B5D7EF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431" y="1724056"/>
            <a:ext cx="734185" cy="53054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B27368C-7A00-42BE-AEE4-D38CF97F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2" y="1724056"/>
            <a:ext cx="734185" cy="530542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5C804EC7-10D0-4991-9EAF-2FE1064C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150" y="1123343"/>
            <a:ext cx="723467" cy="53590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1C6141-E763-45F2-809F-9B07E5060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174" y="2799419"/>
            <a:ext cx="2866627" cy="2303683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A6BD922B-4788-476D-B8C5-4B278D9D0C31}"/>
              </a:ext>
            </a:extLst>
          </p:cNvPr>
          <p:cNvSpPr txBox="1"/>
          <p:nvPr/>
        </p:nvSpPr>
        <p:spPr>
          <a:xfrm>
            <a:off x="9397727" y="324432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40CC646-D3C9-4EA6-ADE7-70CF8AD295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9" y="657225"/>
            <a:ext cx="7182445" cy="6048375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795C9819-1741-4055-B100-678471B851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3040" y="1123343"/>
            <a:ext cx="723467" cy="535902"/>
          </a:xfrm>
          <a:prstGeom prst="rect">
            <a:avLst/>
          </a:prstGeom>
        </p:spPr>
      </p:pic>
      <p:sp>
        <p:nvSpPr>
          <p:cNvPr id="42" name="Tekstvak 41">
            <a:extLst>
              <a:ext uri="{FF2B5EF4-FFF2-40B4-BE49-F238E27FC236}">
                <a16:creationId xmlns:a16="http://schemas.microsoft.com/office/drawing/2014/main" id="{F913C14C-EFEF-4D74-99F6-ED572AEA681B}"/>
              </a:ext>
            </a:extLst>
          </p:cNvPr>
          <p:cNvSpPr txBox="1"/>
          <p:nvPr/>
        </p:nvSpPr>
        <p:spPr>
          <a:xfrm>
            <a:off x="9804624" y="324432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09F1965-9BF2-44AF-84CA-62DCBF4258A3}"/>
              </a:ext>
            </a:extLst>
          </p:cNvPr>
          <p:cNvSpPr txBox="1"/>
          <p:nvPr/>
        </p:nvSpPr>
        <p:spPr>
          <a:xfrm>
            <a:off x="10174693" y="324432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848A9DE-DEAF-4E02-88EB-88075F896C59}"/>
              </a:ext>
            </a:extLst>
          </p:cNvPr>
          <p:cNvSpPr txBox="1"/>
          <p:nvPr/>
        </p:nvSpPr>
        <p:spPr>
          <a:xfrm>
            <a:off x="10585701" y="324432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AD94F966-11DA-4271-A6D3-EA88F309A99C}"/>
              </a:ext>
            </a:extLst>
          </p:cNvPr>
          <p:cNvSpPr txBox="1"/>
          <p:nvPr/>
        </p:nvSpPr>
        <p:spPr>
          <a:xfrm>
            <a:off x="10193572" y="459533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675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2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872026" y="2967891"/>
            <a:ext cx="4490956" cy="291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kern="0" dirty="0">
                <a:sym typeface="Symbol" panose="05050102010706020507" pitchFamily="18" charset="2"/>
              </a:rPr>
              <a:t>Spelen</a:t>
            </a: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endParaRPr lang="nl-NL" sz="2000" kern="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nl-NL" sz="1800" dirty="0"/>
              <a:t>3 x troef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ruiten ontwikkelen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Resultaat: 11/12 slagen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E9E230E1-4395-48F0-BB0B-BD646C353108}"/>
              </a:ext>
            </a:extLst>
          </p:cNvPr>
          <p:cNvGraphicFramePr>
            <a:graphicFrameLocks noGrp="1"/>
          </p:cNvGraphicFramePr>
          <p:nvPr/>
        </p:nvGraphicFramePr>
        <p:xfrm>
          <a:off x="7936729" y="659632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  <p:pic>
        <p:nvPicPr>
          <p:cNvPr id="21" name="Afbeelding 20">
            <a:extLst>
              <a:ext uri="{FF2B5EF4-FFF2-40B4-BE49-F238E27FC236}">
                <a16:creationId xmlns:a16="http://schemas.microsoft.com/office/drawing/2014/main" id="{4B3A5378-AF54-489D-8E34-CEF8EC2C3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0" y="1039488"/>
            <a:ext cx="734185" cy="530542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A73E9BA-A27F-411B-B756-83B5D7EF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0" y="1722971"/>
            <a:ext cx="734185" cy="53054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B27368C-7A00-42BE-AEE4-D38CF97F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2" y="1724056"/>
            <a:ext cx="734185" cy="530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1C6141-E763-45F2-809F-9B07E506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22" y="3275541"/>
            <a:ext cx="2866627" cy="2303683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A6BD922B-4788-476D-B8C5-4B278D9D0C31}"/>
              </a:ext>
            </a:extLst>
          </p:cNvPr>
          <p:cNvSpPr txBox="1"/>
          <p:nvPr/>
        </p:nvSpPr>
        <p:spPr>
          <a:xfrm>
            <a:off x="9591617" y="373990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913C14C-EFEF-4D74-99F6-ED572AEA681B}"/>
              </a:ext>
            </a:extLst>
          </p:cNvPr>
          <p:cNvSpPr txBox="1"/>
          <p:nvPr/>
        </p:nvSpPr>
        <p:spPr>
          <a:xfrm>
            <a:off x="9998514" y="372177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09F1965-9BF2-44AF-84CA-62DCBF4258A3}"/>
              </a:ext>
            </a:extLst>
          </p:cNvPr>
          <p:cNvSpPr txBox="1"/>
          <p:nvPr/>
        </p:nvSpPr>
        <p:spPr>
          <a:xfrm>
            <a:off x="10368583" y="372245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848A9DE-DEAF-4E02-88EB-88075F896C59}"/>
              </a:ext>
            </a:extLst>
          </p:cNvPr>
          <p:cNvSpPr txBox="1"/>
          <p:nvPr/>
        </p:nvSpPr>
        <p:spPr>
          <a:xfrm>
            <a:off x="10779591" y="371197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940546-E52D-40C4-85D4-FDFFFF484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48" y="655902"/>
            <a:ext cx="7279112" cy="6049697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021BE6A-2E25-498D-8E02-886EFC235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179" y="1725358"/>
            <a:ext cx="739544" cy="56805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23D5DCE-90DD-4AF1-8EEC-61CF43335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550" y="2391550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3965081-8829-4FD5-A273-654967009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1955" y="1756644"/>
            <a:ext cx="723467" cy="535902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12767AF-23CB-4962-83CF-6D39F0076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7878" y="1122844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D0F03CD-FAE5-4BF0-AE49-4610F8AD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1" y="2365143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848EC89-401E-45C3-8450-2D6AEE1D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2270" y="2376182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F849357-2373-45C2-A461-9F9C9C3B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140" y="2359690"/>
            <a:ext cx="734185" cy="530542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BC4BC857-28ED-4D74-93C4-B985FA72B7CF}"/>
              </a:ext>
            </a:extLst>
          </p:cNvPr>
          <p:cNvSpPr txBox="1"/>
          <p:nvPr/>
        </p:nvSpPr>
        <p:spPr>
          <a:xfrm>
            <a:off x="9587445" y="467380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0AD9F405-B86F-442E-BD5B-7CC18C7E8617}"/>
              </a:ext>
            </a:extLst>
          </p:cNvPr>
          <p:cNvSpPr txBox="1"/>
          <p:nvPr/>
        </p:nvSpPr>
        <p:spPr>
          <a:xfrm>
            <a:off x="10319840" y="5077085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10776FA8-6D81-40C1-9917-394C101CBD67}"/>
              </a:ext>
            </a:extLst>
          </p:cNvPr>
          <p:cNvSpPr txBox="1"/>
          <p:nvPr/>
        </p:nvSpPr>
        <p:spPr>
          <a:xfrm>
            <a:off x="10831039" y="4307045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7561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34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3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872026" y="2967891"/>
            <a:ext cx="4490956" cy="291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kern="0" dirty="0">
                <a:sym typeface="Symbol" panose="05050102010706020507" pitchFamily="18" charset="2"/>
              </a:rPr>
              <a:t>Spelen</a:t>
            </a: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endParaRPr lang="nl-NL" sz="2000" kern="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nl-NL" sz="1800" dirty="0"/>
              <a:t>troeftrekken uitstelen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 </a:t>
            </a:r>
            <a:r>
              <a:rPr lang="nl-NL" sz="1800" dirty="0" err="1">
                <a:sym typeface="Symbol" panose="05050102010706020507" pitchFamily="18" charset="2"/>
              </a:rPr>
              <a:t>introevers</a:t>
            </a:r>
            <a:r>
              <a:rPr lang="nl-NL" sz="1800" dirty="0">
                <a:sym typeface="Symbol" panose="05050102010706020507" pitchFamily="18" charset="2"/>
              </a:rPr>
              <a:t> korte hand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Resultaat: 10 slagen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E9E230E1-4395-48F0-BB0B-BD646C353108}"/>
              </a:ext>
            </a:extLst>
          </p:cNvPr>
          <p:cNvGraphicFramePr>
            <a:graphicFrameLocks noGrp="1"/>
          </p:cNvGraphicFramePr>
          <p:nvPr/>
        </p:nvGraphicFramePr>
        <p:xfrm>
          <a:off x="7936729" y="659632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  <p:pic>
        <p:nvPicPr>
          <p:cNvPr id="24" name="Afbeelding 23">
            <a:extLst>
              <a:ext uri="{FF2B5EF4-FFF2-40B4-BE49-F238E27FC236}">
                <a16:creationId xmlns:a16="http://schemas.microsoft.com/office/drawing/2014/main" id="{2A73E9BA-A27F-411B-B756-83B5D7EF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732" y="1760195"/>
            <a:ext cx="734185" cy="530542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DB27368C-7A00-42BE-AEE4-D38CF97F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955" y="1752195"/>
            <a:ext cx="734185" cy="530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1C6141-E763-45F2-809F-9B07E506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22" y="3275541"/>
            <a:ext cx="2866627" cy="2303683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A6BD922B-4788-476D-B8C5-4B278D9D0C31}"/>
              </a:ext>
            </a:extLst>
          </p:cNvPr>
          <p:cNvSpPr txBox="1"/>
          <p:nvPr/>
        </p:nvSpPr>
        <p:spPr>
          <a:xfrm>
            <a:off x="9591617" y="373990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3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913C14C-EFEF-4D74-99F6-ED572AEA681B}"/>
              </a:ext>
            </a:extLst>
          </p:cNvPr>
          <p:cNvSpPr txBox="1"/>
          <p:nvPr/>
        </p:nvSpPr>
        <p:spPr>
          <a:xfrm>
            <a:off x="9998514" y="372177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09F1965-9BF2-44AF-84CA-62DCBF4258A3}"/>
              </a:ext>
            </a:extLst>
          </p:cNvPr>
          <p:cNvSpPr txBox="1"/>
          <p:nvPr/>
        </p:nvSpPr>
        <p:spPr>
          <a:xfrm>
            <a:off x="10368583" y="372245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848A9DE-DEAF-4E02-88EB-88075F896C59}"/>
              </a:ext>
            </a:extLst>
          </p:cNvPr>
          <p:cNvSpPr txBox="1"/>
          <p:nvPr/>
        </p:nvSpPr>
        <p:spPr>
          <a:xfrm>
            <a:off x="10779591" y="371197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23D5DCE-90DD-4AF1-8EEC-61CF43335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409" y="1733651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3965081-8829-4FD5-A273-654967009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5858" y="1076117"/>
            <a:ext cx="723467" cy="53590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848EC89-401E-45C3-8450-2D6AEE1D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4914" y="1727397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F849357-2373-45C2-A461-9F9C9C3B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148" y="2406455"/>
            <a:ext cx="734185" cy="530542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10776FA8-6D81-40C1-9917-394C101CBD67}"/>
              </a:ext>
            </a:extLst>
          </p:cNvPr>
          <p:cNvSpPr txBox="1"/>
          <p:nvPr/>
        </p:nvSpPr>
        <p:spPr>
          <a:xfrm>
            <a:off x="9587445" y="470994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2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8142458-975D-4E88-BA9C-BCAC70DD1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51" y="642632"/>
            <a:ext cx="7643160" cy="6057900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</p:spTree>
    <p:extLst>
      <p:ext uri="{BB962C8B-B14F-4D97-AF65-F5344CB8AC3E}">
        <p14:creationId xmlns:p14="http://schemas.microsoft.com/office/powerpoint/2010/main" val="425512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FBD56D-44A7-46A8-87B4-13DC8380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 4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F46D0CA5-2E3D-4A1E-A9BE-4AED8FCC2AE9}"/>
              </a:ext>
            </a:extLst>
          </p:cNvPr>
          <p:cNvSpPr txBox="1">
            <a:spLocks/>
          </p:cNvSpPr>
          <p:nvPr/>
        </p:nvSpPr>
        <p:spPr>
          <a:xfrm>
            <a:off x="7872026" y="2967891"/>
            <a:ext cx="4490956" cy="29111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l-NL" sz="2000" kern="0" dirty="0">
                <a:sym typeface="Symbol" panose="05050102010706020507" pitchFamily="18" charset="2"/>
              </a:rPr>
              <a:t>Spelen</a:t>
            </a: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br>
              <a:rPr lang="nl-NL" sz="2000" kern="0" dirty="0">
                <a:sym typeface="Symbol" panose="05050102010706020507" pitchFamily="18" charset="2"/>
              </a:rPr>
            </a:br>
            <a:endParaRPr lang="nl-NL" sz="2000" kern="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nl-NL" sz="1800" dirty="0"/>
              <a:t>troeftrekken</a:t>
            </a:r>
          </a:p>
          <a:p>
            <a:pPr lvl="1">
              <a:lnSpc>
                <a:spcPct val="90000"/>
              </a:lnSpc>
            </a:pPr>
            <a:r>
              <a:rPr lang="nl-NL" sz="1800" dirty="0">
                <a:sym typeface="Symbol" panose="05050102010706020507" pitchFamily="18" charset="2"/>
              </a:rPr>
              <a:t>ruiten; let op communicatie</a:t>
            </a:r>
          </a:p>
          <a:p>
            <a:pPr>
              <a:lnSpc>
                <a:spcPct val="90000"/>
              </a:lnSpc>
            </a:pPr>
            <a:r>
              <a:rPr lang="nl-NL" sz="2200" dirty="0"/>
              <a:t>Resultaat: 12 slagen</a:t>
            </a:r>
            <a:r>
              <a:rPr lang="nl-NL" sz="2000" dirty="0"/>
              <a:t>	</a:t>
            </a:r>
          </a:p>
          <a:p>
            <a:pPr marL="0" indent="0">
              <a:buNone/>
            </a:pPr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>
              <a:sym typeface="Symbol" panose="05050102010706020507" pitchFamily="18" charset="2"/>
            </a:endParaRPr>
          </a:p>
          <a:p>
            <a:pPr lvl="1"/>
            <a:endParaRPr lang="nl-NL" kern="0" dirty="0"/>
          </a:p>
        </p:txBody>
      </p:sp>
      <p:graphicFrame>
        <p:nvGraphicFramePr>
          <p:cNvPr id="17" name="Tabel 16">
            <a:extLst>
              <a:ext uri="{FF2B5EF4-FFF2-40B4-BE49-F238E27FC236}">
                <a16:creationId xmlns:a16="http://schemas.microsoft.com/office/drawing/2014/main" id="{E9E230E1-4395-48F0-BB0B-BD646C353108}"/>
              </a:ext>
            </a:extLst>
          </p:cNvPr>
          <p:cNvGraphicFramePr>
            <a:graphicFrameLocks noGrp="1"/>
          </p:cNvGraphicFramePr>
          <p:nvPr/>
        </p:nvGraphicFramePr>
        <p:xfrm>
          <a:off x="7936729" y="659632"/>
          <a:ext cx="3753370" cy="2277365"/>
        </p:xfrm>
        <a:graphic>
          <a:graphicData uri="http://schemas.openxmlformats.org/drawingml/2006/table">
            <a:tbl>
              <a:tblPr firstRow="1" firstCol="1" bandRow="1"/>
              <a:tblGrid>
                <a:gridCol w="926670">
                  <a:extLst>
                    <a:ext uri="{9D8B030D-6E8A-4147-A177-3AD203B41FA5}">
                      <a16:colId xmlns:a16="http://schemas.microsoft.com/office/drawing/2014/main" val="2017907323"/>
                    </a:ext>
                  </a:extLst>
                </a:gridCol>
                <a:gridCol w="948734">
                  <a:extLst>
                    <a:ext uri="{9D8B030D-6E8A-4147-A177-3AD203B41FA5}">
                      <a16:colId xmlns:a16="http://schemas.microsoft.com/office/drawing/2014/main" val="3390930456"/>
                    </a:ext>
                  </a:extLst>
                </a:gridCol>
                <a:gridCol w="941862">
                  <a:extLst>
                    <a:ext uri="{9D8B030D-6E8A-4147-A177-3AD203B41FA5}">
                      <a16:colId xmlns:a16="http://schemas.microsoft.com/office/drawing/2014/main" val="301601607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355622"/>
                    </a:ext>
                  </a:extLst>
                </a:gridCol>
              </a:tblGrid>
              <a:tr h="169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b="1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nl-NL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254126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003747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8389"/>
                  </a:ext>
                </a:extLst>
              </a:tr>
              <a:tr h="169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7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A9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32502"/>
                  </a:ext>
                </a:extLst>
              </a:tr>
            </a:tbl>
          </a:graphicData>
        </a:graphic>
      </p:graphicFrame>
      <p:pic>
        <p:nvPicPr>
          <p:cNvPr id="24" name="Afbeelding 23">
            <a:extLst>
              <a:ext uri="{FF2B5EF4-FFF2-40B4-BE49-F238E27FC236}">
                <a16:creationId xmlns:a16="http://schemas.microsoft.com/office/drawing/2014/main" id="{2A73E9BA-A27F-411B-B756-83B5D7EF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939" y="1138537"/>
            <a:ext cx="734185" cy="5305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11C6141-E763-45F2-809F-9B07E5060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922" y="3275541"/>
            <a:ext cx="2866627" cy="2303683"/>
          </a:xfrm>
          <a:prstGeom prst="rect">
            <a:avLst/>
          </a:prstGeom>
        </p:spPr>
      </p:pic>
      <p:sp>
        <p:nvSpPr>
          <p:cNvPr id="40" name="Tekstvak 39">
            <a:extLst>
              <a:ext uri="{FF2B5EF4-FFF2-40B4-BE49-F238E27FC236}">
                <a16:creationId xmlns:a16="http://schemas.microsoft.com/office/drawing/2014/main" id="{A6BD922B-4788-476D-B8C5-4B278D9D0C31}"/>
              </a:ext>
            </a:extLst>
          </p:cNvPr>
          <p:cNvSpPr txBox="1"/>
          <p:nvPr/>
        </p:nvSpPr>
        <p:spPr>
          <a:xfrm>
            <a:off x="9591617" y="373990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F913C14C-EFEF-4D74-99F6-ED572AEA681B}"/>
              </a:ext>
            </a:extLst>
          </p:cNvPr>
          <p:cNvSpPr txBox="1"/>
          <p:nvPr/>
        </p:nvSpPr>
        <p:spPr>
          <a:xfrm>
            <a:off x="9998514" y="3721773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C09F1965-9BF2-44AF-84CA-62DCBF4258A3}"/>
              </a:ext>
            </a:extLst>
          </p:cNvPr>
          <p:cNvSpPr txBox="1"/>
          <p:nvPr/>
        </p:nvSpPr>
        <p:spPr>
          <a:xfrm>
            <a:off x="10368583" y="3722459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0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8848A9DE-DEAF-4E02-88EB-88075F896C59}"/>
              </a:ext>
            </a:extLst>
          </p:cNvPr>
          <p:cNvSpPr txBox="1"/>
          <p:nvPr/>
        </p:nvSpPr>
        <p:spPr>
          <a:xfrm>
            <a:off x="10779591" y="3711974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823D5DCE-90DD-4AF1-8EEC-61CF43335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127" y="1756024"/>
            <a:ext cx="723467" cy="535902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3965081-8829-4FD5-A273-654967009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858" y="1122189"/>
            <a:ext cx="723467" cy="535902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D0F03CD-FAE5-4BF0-AE49-4610F8AD9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1" y="1741155"/>
            <a:ext cx="734185" cy="530542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6848EC89-401E-45C3-8450-2D6AEE1D0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8939" y="1758704"/>
            <a:ext cx="734185" cy="530542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F849357-2373-45C2-A461-9F9C9C3BA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1" y="1138537"/>
            <a:ext cx="734185" cy="530542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10776FA8-6D81-40C1-9917-394C101CBD67}"/>
              </a:ext>
            </a:extLst>
          </p:cNvPr>
          <p:cNvSpPr txBox="1"/>
          <p:nvPr/>
        </p:nvSpPr>
        <p:spPr>
          <a:xfrm>
            <a:off x="9617857" y="510999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/>
              <a:t>1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CED1CB8-5EA5-4BBF-A1A1-CC392747DE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50" y="659632"/>
            <a:ext cx="7692977" cy="6045968"/>
          </a:xfrm>
          <a:prstGeom prst="rect">
            <a:avLst/>
          </a:prstGeom>
          <a:ln w="19050">
            <a:solidFill>
              <a:srgbClr val="33335C"/>
            </a:solidFill>
          </a:ln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4E12031-4D21-433C-B871-97D9A53D1E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575" y="1747614"/>
            <a:ext cx="723467" cy="53590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B5A6593-0C66-4818-8D9B-7B01164E04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4587" y="1138537"/>
            <a:ext cx="723467" cy="53590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D08D4D40-F744-4EED-A273-D0B2077F1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575" y="2406455"/>
            <a:ext cx="734185" cy="53054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F469CB-2158-405D-A2A2-BC113F76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51" y="2382649"/>
            <a:ext cx="734185" cy="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5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DD3E1-69B5-411E-BE7C-3A0724FE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Speelplan SA-contract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489BEF-61F1-492F-8DC4-3B621630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77" y="574727"/>
            <a:ext cx="1964373" cy="28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DE448C-9579-487D-85C7-F69CF7B0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3" y="677870"/>
            <a:ext cx="2134752" cy="27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5">
            <a:extLst>
              <a:ext uri="{FF2B5EF4-FFF2-40B4-BE49-F238E27FC236}">
                <a16:creationId xmlns:a16="http://schemas.microsoft.com/office/drawing/2014/main" id="{8C05FE62-72D5-4E09-B62F-A0E2A852D0FF}"/>
              </a:ext>
            </a:extLst>
          </p:cNvPr>
          <p:cNvSpPr/>
          <p:nvPr/>
        </p:nvSpPr>
        <p:spPr bwMode="auto">
          <a:xfrm>
            <a:off x="5553610" y="4255231"/>
            <a:ext cx="914400" cy="1272672"/>
          </a:xfrm>
          <a:prstGeom prst="down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Afgeronde rechthoek 8">
            <a:extLst>
              <a:ext uri="{FF2B5EF4-FFF2-40B4-BE49-F238E27FC236}">
                <a16:creationId xmlns:a16="http://schemas.microsoft.com/office/drawing/2014/main" id="{86755515-0AA8-43D8-A16A-8CD30CFDBF18}"/>
              </a:ext>
            </a:extLst>
          </p:cNvPr>
          <p:cNvSpPr/>
          <p:nvPr/>
        </p:nvSpPr>
        <p:spPr bwMode="auto">
          <a:xfrm>
            <a:off x="4365280" y="3246151"/>
            <a:ext cx="3291062" cy="100908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28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Vaste slagen</a:t>
            </a:r>
          </a:p>
          <a:p>
            <a:pPr marL="360000" indent="-277813" algn="ctr" defTabSz="714375">
              <a:buClr>
                <a:srgbClr val="C40D0F"/>
              </a:buClr>
            </a:pPr>
            <a:r>
              <a:rPr lang="nl-NL" sz="28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SA?</a:t>
            </a:r>
            <a:endParaRPr lang="nl-NL" sz="28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Afgeronde rechthoek 9">
            <a:extLst>
              <a:ext uri="{FF2B5EF4-FFF2-40B4-BE49-F238E27FC236}">
                <a16:creationId xmlns:a16="http://schemas.microsoft.com/office/drawing/2014/main" id="{84A1F5CF-A1F7-4EF7-8A6E-E76DC5D6FA28}"/>
              </a:ext>
            </a:extLst>
          </p:cNvPr>
          <p:cNvSpPr/>
          <p:nvPr/>
        </p:nvSpPr>
        <p:spPr bwMode="auto">
          <a:xfrm>
            <a:off x="5146715" y="5654164"/>
            <a:ext cx="1728193" cy="94254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3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9</a:t>
            </a:r>
            <a:endParaRPr lang="nl-NL" sz="3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1844540-730E-4C11-8962-C6C3A3AE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9" y="621289"/>
            <a:ext cx="816991" cy="12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77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DD3E1-69B5-411E-BE7C-3A0724FE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harten-contract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489BEF-61F1-492F-8DC4-3B621630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52" y="625587"/>
            <a:ext cx="1964373" cy="28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DE448C-9579-487D-85C7-F69CF7B0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3" y="677870"/>
            <a:ext cx="2134752" cy="27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5">
            <a:extLst>
              <a:ext uri="{FF2B5EF4-FFF2-40B4-BE49-F238E27FC236}">
                <a16:creationId xmlns:a16="http://schemas.microsoft.com/office/drawing/2014/main" id="{8C05FE62-72D5-4E09-B62F-A0E2A852D0FF}"/>
              </a:ext>
            </a:extLst>
          </p:cNvPr>
          <p:cNvSpPr/>
          <p:nvPr/>
        </p:nvSpPr>
        <p:spPr bwMode="auto">
          <a:xfrm>
            <a:off x="5553610" y="4255231"/>
            <a:ext cx="914400" cy="1272672"/>
          </a:xfrm>
          <a:prstGeom prst="down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Afgeronde rechthoek 8">
            <a:extLst>
              <a:ext uri="{FF2B5EF4-FFF2-40B4-BE49-F238E27FC236}">
                <a16:creationId xmlns:a16="http://schemas.microsoft.com/office/drawing/2014/main" id="{86755515-0AA8-43D8-A16A-8CD30CFDBF18}"/>
              </a:ext>
            </a:extLst>
          </p:cNvPr>
          <p:cNvSpPr/>
          <p:nvPr/>
        </p:nvSpPr>
        <p:spPr bwMode="auto">
          <a:xfrm>
            <a:off x="4266348" y="3246151"/>
            <a:ext cx="3488924" cy="100908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24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Verliezers</a:t>
            </a:r>
          </a:p>
          <a:p>
            <a:pPr marL="360000" indent="-277813" algn="ctr" defTabSz="714375">
              <a:buClr>
                <a:srgbClr val="C40D0F"/>
              </a:buClr>
            </a:pPr>
            <a:r>
              <a:rPr lang="nl-NL" sz="24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harten-contract?</a:t>
            </a:r>
            <a:endParaRPr lang="nl-NL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Afgeronde rechthoek 9">
            <a:extLst>
              <a:ext uri="{FF2B5EF4-FFF2-40B4-BE49-F238E27FC236}">
                <a16:creationId xmlns:a16="http://schemas.microsoft.com/office/drawing/2014/main" id="{84A1F5CF-A1F7-4EF7-8A6E-E76DC5D6FA28}"/>
              </a:ext>
            </a:extLst>
          </p:cNvPr>
          <p:cNvSpPr/>
          <p:nvPr/>
        </p:nvSpPr>
        <p:spPr bwMode="auto">
          <a:xfrm>
            <a:off x="5146715" y="5654164"/>
            <a:ext cx="1728193" cy="94254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3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3</a:t>
            </a:r>
            <a:endParaRPr lang="nl-NL" sz="3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1844540-730E-4C11-8962-C6C3A3AE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9" y="621289"/>
            <a:ext cx="816991" cy="12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A147C68D-0AF9-4EF0-AD3E-FB719F2510B6}"/>
              </a:ext>
            </a:extLst>
          </p:cNvPr>
          <p:cNvSpPr txBox="1">
            <a:spLocks/>
          </p:cNvSpPr>
          <p:nvPr/>
        </p:nvSpPr>
        <p:spPr>
          <a:xfrm>
            <a:off x="1559368" y="4466702"/>
            <a:ext cx="4297363" cy="16265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33335C"/>
              </a:buClr>
            </a:pPr>
            <a:r>
              <a:rPr lang="nl-NL" kern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 verliezers:</a:t>
            </a:r>
          </a:p>
          <a:p>
            <a:pPr lvl="1">
              <a:buClr>
                <a:srgbClr val="33335C"/>
              </a:buClr>
            </a:pPr>
            <a:r>
              <a:rPr lang="nl-NL" kern="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</a:t>
            </a:r>
            <a:r>
              <a:rPr lang="nl-NL" kern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</a:p>
          <a:p>
            <a:pPr lvl="1">
              <a:buClr>
                <a:srgbClr val="33335C"/>
              </a:buClr>
            </a:pPr>
            <a:r>
              <a:rPr lang="nl-NL" kern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schoppen</a:t>
            </a:r>
          </a:p>
        </p:txBody>
      </p:sp>
    </p:spTree>
    <p:extLst>
      <p:ext uri="{BB962C8B-B14F-4D97-AF65-F5344CB8AC3E}">
        <p14:creationId xmlns:p14="http://schemas.microsoft.com/office/powerpoint/2010/main" val="1262602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DD3E1-69B5-411E-BE7C-3A0724FE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wegwerken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489BEF-61F1-492F-8DC4-3B621630F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352" y="625587"/>
            <a:ext cx="1964373" cy="28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DE448C-9579-487D-85C7-F69CF7B08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943" y="677870"/>
            <a:ext cx="2134752" cy="27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JL-OMLAAG 5">
            <a:extLst>
              <a:ext uri="{FF2B5EF4-FFF2-40B4-BE49-F238E27FC236}">
                <a16:creationId xmlns:a16="http://schemas.microsoft.com/office/drawing/2014/main" id="{8C05FE62-72D5-4E09-B62F-A0E2A852D0FF}"/>
              </a:ext>
            </a:extLst>
          </p:cNvPr>
          <p:cNvSpPr/>
          <p:nvPr/>
        </p:nvSpPr>
        <p:spPr bwMode="auto">
          <a:xfrm>
            <a:off x="5553610" y="4255231"/>
            <a:ext cx="914400" cy="1272672"/>
          </a:xfrm>
          <a:prstGeom prst="downArrow">
            <a:avLst/>
          </a:prstGeom>
          <a:solidFill>
            <a:srgbClr val="33335C"/>
          </a:solidFill>
          <a:ln w="9525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0" name="Afgeronde rechthoek 8">
            <a:extLst>
              <a:ext uri="{FF2B5EF4-FFF2-40B4-BE49-F238E27FC236}">
                <a16:creationId xmlns:a16="http://schemas.microsoft.com/office/drawing/2014/main" id="{86755515-0AA8-43D8-A16A-8CD30CFDBF18}"/>
              </a:ext>
            </a:extLst>
          </p:cNvPr>
          <p:cNvSpPr/>
          <p:nvPr/>
        </p:nvSpPr>
        <p:spPr bwMode="auto">
          <a:xfrm>
            <a:off x="4266348" y="3246151"/>
            <a:ext cx="3488924" cy="100908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24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Verliezers</a:t>
            </a:r>
          </a:p>
          <a:p>
            <a:pPr marL="360000" indent="-277813" algn="ctr" defTabSz="714375">
              <a:buClr>
                <a:srgbClr val="C40D0F"/>
              </a:buClr>
            </a:pPr>
            <a:r>
              <a:rPr lang="nl-NL" sz="24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harten-contract?</a:t>
            </a:r>
            <a:endParaRPr lang="nl-NL" sz="24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11" name="Afgeronde rechthoek 9">
            <a:extLst>
              <a:ext uri="{FF2B5EF4-FFF2-40B4-BE49-F238E27FC236}">
                <a16:creationId xmlns:a16="http://schemas.microsoft.com/office/drawing/2014/main" id="{84A1F5CF-A1F7-4EF7-8A6E-E76DC5D6FA28}"/>
              </a:ext>
            </a:extLst>
          </p:cNvPr>
          <p:cNvSpPr/>
          <p:nvPr/>
        </p:nvSpPr>
        <p:spPr bwMode="auto">
          <a:xfrm>
            <a:off x="5146715" y="5654164"/>
            <a:ext cx="1728193" cy="942540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0000" indent="-277813" algn="ctr" defTabSz="714375">
              <a:buClr>
                <a:srgbClr val="C40D0F"/>
              </a:buClr>
            </a:pPr>
            <a:r>
              <a:rPr lang="nl-NL" sz="3200" b="1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3</a:t>
            </a:r>
            <a:endParaRPr lang="nl-NL" sz="32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1844540-730E-4C11-8962-C6C3A3AE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9" y="621289"/>
            <a:ext cx="816991" cy="127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DD8BEA13-71E4-40F2-9F78-1FA50F006B7D}"/>
              </a:ext>
            </a:extLst>
          </p:cNvPr>
          <p:cNvGrpSpPr/>
          <p:nvPr/>
        </p:nvGrpSpPr>
        <p:grpSpPr>
          <a:xfrm>
            <a:off x="8046137" y="3945076"/>
            <a:ext cx="3429769" cy="2235054"/>
            <a:chOff x="5784435" y="4626590"/>
            <a:chExt cx="3429769" cy="2235054"/>
          </a:xfrm>
        </p:grpSpPr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8B52D76A-09D4-4F85-B149-D3B6F399A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35" y="4626590"/>
              <a:ext cx="2520402" cy="863221"/>
            </a:xfrm>
            <a:prstGeom prst="wedgeRoundRectCallout">
              <a:avLst>
                <a:gd name="adj1" fmla="val 46888"/>
                <a:gd name="adj2" fmla="val 51601"/>
                <a:gd name="adj3" fmla="val 16667"/>
              </a:avLst>
            </a:prstGeom>
            <a:solidFill>
              <a:srgbClr val="EFF1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nl-NL" sz="2000" i="1" dirty="0"/>
                <a:t>Welke verliezer</a:t>
              </a:r>
              <a:br>
                <a:rPr lang="nl-NL" sz="2000" i="1" dirty="0"/>
              </a:br>
              <a:r>
                <a:rPr lang="nl-NL" sz="2000" i="1" dirty="0"/>
                <a:t>wegwerken?</a:t>
              </a:r>
            </a:p>
          </p:txBody>
        </p:sp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26AA486B-4360-425C-AE26-2866064BAC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437" y="5131584"/>
              <a:ext cx="1317767" cy="173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3">
            <a:extLst>
              <a:ext uri="{FF2B5EF4-FFF2-40B4-BE49-F238E27FC236}">
                <a16:creationId xmlns:a16="http://schemas.microsoft.com/office/drawing/2014/main" id="{3FBD76EF-65CD-4BB3-8014-CCEE76CB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53" y="4906790"/>
            <a:ext cx="131776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CBF9F5DB-C015-449F-AC91-74A2E6D2DA0D}"/>
              </a:ext>
            </a:extLst>
          </p:cNvPr>
          <p:cNvSpPr txBox="1">
            <a:spLocks/>
          </p:cNvSpPr>
          <p:nvPr/>
        </p:nvSpPr>
        <p:spPr>
          <a:xfrm>
            <a:off x="1559368" y="4466702"/>
            <a:ext cx="4297363" cy="162659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33335C"/>
              </a:buClr>
            </a:pPr>
            <a:r>
              <a:rPr lang="nl-NL" kern="0" dirty="0"/>
              <a:t>3 verliezers:</a:t>
            </a:r>
          </a:p>
          <a:p>
            <a:pPr lvl="1">
              <a:buClr>
                <a:srgbClr val="33335C"/>
              </a:buClr>
            </a:pPr>
            <a:r>
              <a:rPr lang="nl-NL" kern="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♦</a:t>
            </a:r>
            <a:r>
              <a:rPr lang="nl-NL" kern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</a:t>
            </a:r>
          </a:p>
          <a:p>
            <a:pPr lvl="1">
              <a:buClr>
                <a:srgbClr val="33335C"/>
              </a:buClr>
            </a:pPr>
            <a:r>
              <a:rPr lang="nl-NL" kern="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 schoppen</a:t>
            </a:r>
          </a:p>
        </p:txBody>
      </p:sp>
    </p:spTree>
    <p:extLst>
      <p:ext uri="{BB962C8B-B14F-4D97-AF65-F5344CB8AC3E}">
        <p14:creationId xmlns:p14="http://schemas.microsoft.com/office/powerpoint/2010/main" val="109760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tellen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hartenverliezers?</a:t>
            </a:r>
          </a:p>
          <a:p>
            <a:pPr lvl="1"/>
            <a:r>
              <a:rPr lang="nl-NL" dirty="0">
                <a:sym typeface="Symbol"/>
              </a:rPr>
              <a:t>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41299C-B5AB-4E75-A2D7-48741314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43" y="737320"/>
            <a:ext cx="2210241" cy="269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CD4DF9C-FFF8-4650-95C2-F500E076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66" y="690207"/>
            <a:ext cx="2309430" cy="272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6E751EE4-B908-4EE8-A435-6396EFE94CEB}"/>
              </a:ext>
            </a:extLst>
          </p:cNvPr>
          <p:cNvSpPr/>
          <p:nvPr/>
        </p:nvSpPr>
        <p:spPr bwMode="auto">
          <a:xfrm>
            <a:off x="6025662" y="3988407"/>
            <a:ext cx="4916992" cy="1970265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180975">
              <a:buClr>
                <a:srgbClr val="C40D0F"/>
              </a:buClr>
              <a:tabLst>
                <a:tab pos="266700" algn="l"/>
              </a:tabLst>
            </a:pPr>
            <a:r>
              <a:rPr lang="nl-NL" sz="2400" b="1" dirty="0"/>
              <a:t>Tellen van verliezers</a:t>
            </a:r>
          </a:p>
          <a:p>
            <a:pPr marL="542925" indent="-457200" defTabSz="714375">
              <a:buClr>
                <a:srgbClr val="33335C"/>
              </a:buClr>
              <a:buFont typeface="Wingdings" pitchFamily="2" charset="2"/>
              <a:buChar char="§"/>
              <a:tabLst>
                <a:tab pos="266700" algn="l"/>
              </a:tabLst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Bij het tellen van verliezers betrek je ook de kaarten van de dummy</a:t>
            </a:r>
          </a:p>
        </p:txBody>
      </p:sp>
    </p:spTree>
    <p:extLst>
      <p:ext uri="{BB962C8B-B14F-4D97-AF65-F5344CB8AC3E}">
        <p14:creationId xmlns:p14="http://schemas.microsoft.com/office/powerpoint/2010/main" val="2056443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tellen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hartenverliezers?</a:t>
            </a:r>
          </a:p>
          <a:p>
            <a:pPr lvl="1"/>
            <a:r>
              <a:rPr lang="nl-NL" dirty="0">
                <a:sym typeface="Symbol"/>
              </a:rPr>
              <a:t>3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3600509-6230-46F7-9AFF-1E4C23FA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54" y="733497"/>
            <a:ext cx="2739965" cy="26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2C16286-C5D7-4A16-85D3-AB1A52CC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90" y="732875"/>
            <a:ext cx="2750925" cy="26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376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CB4D7A-1602-41AC-9AE5-CAE4C625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Verliezers tellen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AA3CA-0B28-4B31-9D76-FAFF02D4AB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West leider in een </a:t>
            </a:r>
            <a:br>
              <a:rPr lang="nl-NL" dirty="0"/>
            </a:br>
            <a:r>
              <a:rPr lang="nl-NL" dirty="0">
                <a:sym typeface="Symbol"/>
              </a:rPr>
              <a:t>-contract</a:t>
            </a:r>
          </a:p>
          <a:p>
            <a:r>
              <a:rPr lang="nl-NL" dirty="0">
                <a:sym typeface="Symbol"/>
              </a:rPr>
              <a:t>Hoeveel hartenverliezers?</a:t>
            </a:r>
          </a:p>
          <a:p>
            <a:pPr lvl="1"/>
            <a:r>
              <a:rPr lang="nl-NL" dirty="0">
                <a:sym typeface="Symbol"/>
              </a:rPr>
              <a:t>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DDD8E9-F950-4672-900E-64955E84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49" y="729414"/>
            <a:ext cx="2638974" cy="258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B3162D5-B9F7-4673-A3FA-344CC7F0A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99" y="754032"/>
            <a:ext cx="2622265" cy="257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03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BA6D0-D380-406B-ACC6-FBFDC582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 troefcontract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98D117-B4D9-4E0B-9F05-057EE6653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68" y="845332"/>
            <a:ext cx="8372937" cy="5167336"/>
          </a:xfrm>
          <a:prstGeom prst="rect">
            <a:avLst/>
          </a:prstGeom>
          <a:solidFill>
            <a:srgbClr val="EFF1F0"/>
          </a:solidFill>
          <a:ln>
            <a:solidFill>
              <a:srgbClr val="33335C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7813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344613" indent="-1778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 marL="712788" lvl="1" indent="-531813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</a:pPr>
            <a: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Stel vast hoeveel verliezers je kunt veroorloven</a:t>
            </a:r>
          </a:p>
          <a:p>
            <a:pPr marL="712788" lvl="1" indent="-531813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</a:pPr>
            <a: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Tel je verliezers per kleur</a:t>
            </a:r>
            <a:b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</a:br>
            <a:endParaRPr lang="nl-NL" sz="2800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712788" lvl="1" indent="-531813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</a:pPr>
            <a: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Stel vast hoeveel verliezers je teveel hebt</a:t>
            </a:r>
          </a:p>
          <a:p>
            <a:pPr marL="712788" lvl="1" indent="-531813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</a:pPr>
            <a: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Bekijk hoe je je verliezers kunt wegwerken</a:t>
            </a:r>
          </a:p>
          <a:p>
            <a:pPr marL="712788" lvl="1" indent="-531813" eaLnBrk="1" hangingPunct="1">
              <a:lnSpc>
                <a:spcPct val="100000"/>
              </a:lnSpc>
              <a:spcBef>
                <a:spcPct val="70000"/>
              </a:spcBef>
              <a:buClr>
                <a:srgbClr val="33335C"/>
              </a:buClr>
              <a:buFont typeface="Wingdings" pitchFamily="2" charset="2"/>
              <a:buAutoNum type="arabicPeriod"/>
            </a:pPr>
            <a:r>
              <a:rPr lang="nl-NL" sz="28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Begin met troeftrekken</a:t>
            </a:r>
          </a:p>
        </p:txBody>
      </p:sp>
      <p:sp>
        <p:nvSpPr>
          <p:cNvPr id="6" name="Afgeronde rechthoek 12">
            <a:extLst>
              <a:ext uri="{FF2B5EF4-FFF2-40B4-BE49-F238E27FC236}">
                <a16:creationId xmlns:a16="http://schemas.microsoft.com/office/drawing/2014/main" id="{44AA9FED-52EC-4C27-A199-1785EE749ABC}"/>
              </a:ext>
            </a:extLst>
          </p:cNvPr>
          <p:cNvSpPr/>
          <p:nvPr/>
        </p:nvSpPr>
        <p:spPr bwMode="auto">
          <a:xfrm>
            <a:off x="7078249" y="2204864"/>
            <a:ext cx="3456384" cy="874598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Vanuit de hand met </a:t>
            </a:r>
            <a:b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</a:b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de meeste troeven</a:t>
            </a:r>
          </a:p>
        </p:txBody>
      </p:sp>
      <p:sp>
        <p:nvSpPr>
          <p:cNvPr id="7" name="Afgeronde rechthoek 12">
            <a:extLst>
              <a:ext uri="{FF2B5EF4-FFF2-40B4-BE49-F238E27FC236}">
                <a16:creationId xmlns:a16="http://schemas.microsoft.com/office/drawing/2014/main" id="{CDFBC38D-9833-447E-8A43-2C7488B6B489}"/>
              </a:ext>
            </a:extLst>
          </p:cNvPr>
          <p:cNvSpPr/>
          <p:nvPr/>
        </p:nvSpPr>
        <p:spPr bwMode="auto">
          <a:xfrm>
            <a:off x="7392144" y="5445225"/>
            <a:ext cx="3060848" cy="1238007"/>
          </a:xfrm>
          <a:prstGeom prst="roundRect">
            <a:avLst/>
          </a:prstGeom>
          <a:solidFill>
            <a:srgbClr val="EFF1F0"/>
          </a:solidFill>
          <a:ln w="5715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85725" defTabSz="714375">
              <a:buClr>
                <a:srgbClr val="C40D0F"/>
              </a:buClr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Soms eerst in de ‘korte hand’ een </a:t>
            </a:r>
            <a:r>
              <a:rPr lang="nl-NL" sz="2400" dirty="0" err="1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introever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 maken</a:t>
            </a:r>
          </a:p>
        </p:txBody>
      </p:sp>
    </p:spTree>
    <p:extLst>
      <p:ext uri="{BB962C8B-B14F-4D97-AF65-F5344CB8AC3E}">
        <p14:creationId xmlns:p14="http://schemas.microsoft.com/office/powerpoint/2010/main" val="452736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idge  NBB 5-krt hoog sjb 2">
  <a:themeElements>
    <a:clrScheme name="bridge 1">
      <a:dk1>
        <a:srgbClr val="000000"/>
      </a:dk1>
      <a:lt1>
        <a:srgbClr val="FFFFFF"/>
      </a:lt1>
      <a:dk2>
        <a:srgbClr val="634329"/>
      </a:dk2>
      <a:lt2>
        <a:srgbClr val="FFFFFF"/>
      </a:lt2>
      <a:accent1>
        <a:srgbClr val="FCAF17"/>
      </a:accent1>
      <a:accent2>
        <a:srgbClr val="EC8026"/>
      </a:accent2>
      <a:accent3>
        <a:srgbClr val="FFFFFF"/>
      </a:accent3>
      <a:accent4>
        <a:srgbClr val="000000"/>
      </a:accent4>
      <a:accent5>
        <a:srgbClr val="FDD4AB"/>
      </a:accent5>
      <a:accent6>
        <a:srgbClr val="D67321"/>
      </a:accent6>
      <a:hlink>
        <a:srgbClr val="E44C16"/>
      </a:hlink>
      <a:folHlink>
        <a:srgbClr val="923222"/>
      </a:folHlink>
    </a:clrScheme>
    <a:fontScheme name="Aangepast 3">
      <a:majorFont>
        <a:latin typeface="DejaVu Sans"/>
        <a:ea typeface=""/>
        <a:cs typeface="Arial"/>
      </a:majorFont>
      <a:minorFont>
        <a:latin typeface="DejaVu Sans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ridge 1">
        <a:dk1>
          <a:srgbClr val="000000"/>
        </a:dk1>
        <a:lt1>
          <a:srgbClr val="FFFFFF"/>
        </a:lt1>
        <a:dk2>
          <a:srgbClr val="634329"/>
        </a:dk2>
        <a:lt2>
          <a:srgbClr val="FFFFFF"/>
        </a:lt2>
        <a:accent1>
          <a:srgbClr val="FCAF17"/>
        </a:accent1>
        <a:accent2>
          <a:srgbClr val="EC8026"/>
        </a:accent2>
        <a:accent3>
          <a:srgbClr val="FFFFFF"/>
        </a:accent3>
        <a:accent4>
          <a:srgbClr val="000000"/>
        </a:accent4>
        <a:accent5>
          <a:srgbClr val="FDD4AB"/>
        </a:accent5>
        <a:accent6>
          <a:srgbClr val="D67321"/>
        </a:accent6>
        <a:hlink>
          <a:srgbClr val="E44C16"/>
        </a:hlink>
        <a:folHlink>
          <a:srgbClr val="923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86BA96CA704D4C8F926F2626797B41" ma:contentTypeVersion="9" ma:contentTypeDescription="Een nieuw document maken." ma:contentTypeScope="" ma:versionID="72f9293c9523baf3dcd9fe77469a4a8b">
  <xsd:schema xmlns:xsd="http://www.w3.org/2001/XMLSchema" xmlns:xs="http://www.w3.org/2001/XMLSchema" xmlns:p="http://schemas.microsoft.com/office/2006/metadata/properties" xmlns:ns2="403062b8-3c3a-4fa6-9c68-e0c776a51553" xmlns:ns3="bc2a23f5-1121-4e33-afe0-1ed9a1aac52d" targetNamespace="http://schemas.microsoft.com/office/2006/metadata/properties" ma:root="true" ma:fieldsID="4b1d7d17f72ae528d86005c942644f06" ns2:_="" ns3:_="">
    <xsd:import namespace="403062b8-3c3a-4fa6-9c68-e0c776a51553"/>
    <xsd:import namespace="bc2a23f5-1121-4e33-afe0-1ed9a1aac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062b8-3c3a-4fa6-9c68-e0c776a515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a23f5-1121-4e33-afe0-1ed9a1aac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9152E1-3211-4FE3-BB0C-B9578409B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3062b8-3c3a-4fa6-9c68-e0c776a51553"/>
    <ds:schemaRef ds:uri="bc2a23f5-1121-4e33-afe0-1ed9a1aac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BDE71-5FD9-4393-97B2-40CF3DB598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CA1E9F1-21A0-4462-9A90-D5B42A55AF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12070</TotalTime>
  <Words>1072</Words>
  <Application>Microsoft Office PowerPoint</Application>
  <PresentationFormat>Breedbeeld</PresentationFormat>
  <Paragraphs>402</Paragraphs>
  <Slides>27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DejaVu Sans</vt:lpstr>
      <vt:lpstr>Segoe Print</vt:lpstr>
      <vt:lpstr>Verdana</vt:lpstr>
      <vt:lpstr>Wingdings</vt:lpstr>
      <vt:lpstr>1_Bridge  NBB 5-krt hoog sjb 2</vt:lpstr>
      <vt:lpstr>2_Bridge  NBB 5-krt hoog sjb 2</vt:lpstr>
      <vt:lpstr>PowerPoint-presentatie</vt:lpstr>
      <vt:lpstr>Speelplan SA-contract versus troefcontract</vt:lpstr>
      <vt:lpstr>Speelplan SA-contract</vt:lpstr>
      <vt:lpstr>Verliezers harten-contract</vt:lpstr>
      <vt:lpstr>Verliezers wegwerken</vt:lpstr>
      <vt:lpstr>Verliezers tellen 2</vt:lpstr>
      <vt:lpstr>Verliezers tellen 3</vt:lpstr>
      <vt:lpstr>Verliezers tellen 4</vt:lpstr>
      <vt:lpstr>Stappenplan troefcontract</vt:lpstr>
      <vt:lpstr>Verliezers tellen (5) Zuid 4</vt:lpstr>
      <vt:lpstr>Verliezers tellen (6) Zuid 4</vt:lpstr>
      <vt:lpstr>Verliezers wegwerken</vt:lpstr>
      <vt:lpstr>Prioriteit bij troefspel</vt:lpstr>
      <vt:lpstr>West leider in ♠-contract: Verliezers wegwerken (1)</vt:lpstr>
      <vt:lpstr>West leider in ♠-contract: Verliezers wegwerken (2)</vt:lpstr>
      <vt:lpstr>West leider in ♠-contract: Verliezers wegwerken (3)</vt:lpstr>
      <vt:lpstr>West leider in ♠-contract: Verliezers wegwerken (4)</vt:lpstr>
      <vt:lpstr>Oefening 1: Zuid is leider in 4♥</vt:lpstr>
      <vt:lpstr>Oefening 2: Zuid is leider in 2</vt:lpstr>
      <vt:lpstr>Oefening 3: Zuid is leider in 4</vt:lpstr>
      <vt:lpstr>Oefening 4: Zuid is leider in 4</vt:lpstr>
      <vt:lpstr>Oefening 5: Zuid is leider in 4</vt:lpstr>
      <vt:lpstr>Spel 1</vt:lpstr>
      <vt:lpstr>Spel 1</vt:lpstr>
      <vt:lpstr>Spel 2</vt:lpstr>
      <vt:lpstr>Spel 3</vt:lpstr>
      <vt:lpstr>Spel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eigenaar</cp:lastModifiedBy>
  <cp:revision>592</cp:revision>
  <dcterms:created xsi:type="dcterms:W3CDTF">2020-08-29T14:05:08Z</dcterms:created>
  <dcterms:modified xsi:type="dcterms:W3CDTF">2026-01-03T16:43:03Z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0x0101002186BA96CA704D4C8F926F2626797B41</vt:lpwstr>
  </property>
</Properties>
</file>